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95" r:id="rId2"/>
    <p:sldId id="256" r:id="rId3"/>
    <p:sldId id="257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84"/>
    <p:restoredTop sz="94651"/>
  </p:normalViewPr>
  <p:slideViewPr>
    <p:cSldViewPr snapToGrid="0" snapToObjects="1">
      <p:cViewPr>
        <p:scale>
          <a:sx n="140" d="100"/>
          <a:sy n="140" d="100"/>
        </p:scale>
        <p:origin x="18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8EA4E-062D-0245-B04C-E9C5E405445B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BEA13-B30F-A446-9607-671EEC612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A3625-E9E3-D44F-8637-E8D93B0CBE6F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D03A-5616-384C-BD82-65A80FEEE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pearson.com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ge result for notebook pa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" b="4485"/>
          <a:stretch/>
        </p:blipFill>
        <p:spPr bwMode="auto">
          <a:xfrm>
            <a:off x="27775" y="26354"/>
            <a:ext cx="9984879" cy="645327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0811" y="577060"/>
            <a:ext cx="84176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AGENDA FOR </a:t>
            </a:r>
            <a:r>
              <a:rPr lang="en-US" sz="2800" b="1" dirty="0" smtClean="0">
                <a:solidFill>
                  <a:srgbClr val="FF0000"/>
                </a:solidFill>
              </a:rPr>
              <a:t>THURSDAY 10/22/20 - FRIDAY 10/23/20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marL="220269" indent="-220269">
              <a:buFont typeface="Wingdings" charset="2"/>
              <a:buChar char="ü"/>
            </a:pPr>
            <a:r>
              <a:rPr lang="en-US" sz="2000" b="1" dirty="0" smtClean="0"/>
              <a:t>You will need your UNIT 2 Illustrative Mathematics Workbooks.</a:t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000" b="1" dirty="0" smtClean="0">
                <a:sym typeface="Wingdings"/>
              </a:rPr>
              <a:t> </a:t>
            </a:r>
            <a:r>
              <a:rPr lang="en-US" sz="2000" b="1" dirty="0" smtClean="0">
                <a:sym typeface="Wingdings"/>
              </a:rPr>
              <a:t>Today, we will be working on Lessons 3, 4, and 5 in your Unit 2 workbook</a:t>
            </a:r>
            <a:br>
              <a:rPr lang="en-US" sz="2000" b="1" dirty="0" smtClean="0">
                <a:sym typeface="Wingdings"/>
              </a:rPr>
            </a:br>
            <a:r>
              <a:rPr lang="en-US" sz="900" b="1" dirty="0" smtClean="0">
                <a:sym typeface="Wingdings"/>
              </a:rPr>
              <a:t/>
            </a:r>
            <a:br>
              <a:rPr lang="en-US" sz="900" b="1" dirty="0" smtClean="0">
                <a:sym typeface="Wingdings"/>
              </a:rPr>
            </a:b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000" b="1" dirty="0" smtClean="0">
                <a:solidFill>
                  <a:srgbClr val="00B050"/>
                </a:solidFill>
                <a:sym typeface="Wingdings"/>
              </a:rPr>
              <a:t>Reminder: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000" b="1" dirty="0" smtClean="0"/>
              <a:t>Complete </a:t>
            </a:r>
            <a:r>
              <a:rPr lang="en-US" sz="2000" b="1" u="sng" dirty="0" smtClean="0">
                <a:solidFill>
                  <a:srgbClr val="FF0000"/>
                </a:solidFill>
              </a:rPr>
              <a:t>ANY</a:t>
            </a:r>
            <a:r>
              <a:rPr lang="en-US" sz="2000" b="1" dirty="0" smtClean="0"/>
              <a:t> MISSING WORK (then contact Mr. Pearson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                         once </a:t>
            </a:r>
            <a:r>
              <a:rPr lang="en-US" sz="2000" b="1" dirty="0" smtClean="0"/>
              <a:t>it is been completed</a:t>
            </a:r>
            <a:r>
              <a:rPr lang="en-US" sz="2000" b="1" dirty="0" smtClean="0"/>
              <a:t>).</a:t>
            </a:r>
            <a:br>
              <a:rPr lang="en-US" sz="2000" b="1" dirty="0" smtClean="0"/>
            </a:br>
            <a:r>
              <a:rPr lang="en-US" sz="600" b="1" dirty="0" smtClean="0"/>
              <a:t/>
            </a:r>
            <a:br>
              <a:rPr lang="en-US" sz="600" b="1" dirty="0" smtClean="0"/>
            </a:b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000" b="1" dirty="0" smtClean="0">
                <a:sym typeface="Wingdings"/>
              </a:rPr>
              <a:t> Unit 1 Test </a:t>
            </a:r>
            <a:r>
              <a:rPr lang="en-US" sz="2000" b="1" dirty="0" smtClean="0">
                <a:sym typeface="Wingdings"/>
              </a:rPr>
              <a:t>Retakes will be offered on Monday 10/26/20 during office </a:t>
            </a:r>
            <a:br>
              <a:rPr lang="en-US" sz="2000" b="1" dirty="0" smtClean="0">
                <a:sym typeface="Wingdings"/>
              </a:rPr>
            </a:br>
            <a:r>
              <a:rPr lang="en-US" sz="2000" b="1" dirty="0" smtClean="0">
                <a:sym typeface="Wingdings"/>
              </a:rPr>
              <a:t>     hours.  Stop in via Zoom between 8:00am and 10:00am.</a:t>
            </a:r>
            <a:br>
              <a:rPr lang="en-US" sz="2000" b="1" dirty="0" smtClean="0">
                <a:sym typeface="Wingdings"/>
              </a:rPr>
            </a:br>
            <a:r>
              <a:rPr lang="en-US" sz="600" b="1" dirty="0" smtClean="0">
                <a:sym typeface="Wingdings"/>
              </a:rPr>
              <a:t/>
            </a:r>
            <a:br>
              <a:rPr lang="en-US" sz="600" b="1" dirty="0" smtClean="0">
                <a:sym typeface="Wingdings"/>
              </a:rPr>
            </a:b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000" b="1" dirty="0" smtClean="0">
                <a:sym typeface="Wingdings"/>
              </a:rPr>
              <a:t>Classwork and Independent Practice for these lessons is posted on </a:t>
            </a:r>
            <a:br>
              <a:rPr lang="en-US" sz="2000" b="1" dirty="0" smtClean="0">
                <a:sym typeface="Wingdings"/>
              </a:rPr>
            </a:br>
            <a:r>
              <a:rPr lang="en-US" sz="2000" b="1" dirty="0" smtClean="0">
                <a:sym typeface="Wingdings"/>
              </a:rPr>
              <a:t>     </a:t>
            </a:r>
            <a:r>
              <a:rPr lang="en-US" sz="2000" b="1" dirty="0" smtClean="0">
                <a:sym typeface="Wingdings"/>
                <a:hlinkClick r:id="rId3"/>
              </a:rPr>
              <a:t>www.mathpearson.com</a:t>
            </a:r>
            <a:r>
              <a:rPr lang="en-US" sz="2000" b="1" dirty="0" smtClean="0">
                <a:sym typeface="Wingdings"/>
              </a:rPr>
              <a:t> for easy reference.</a:t>
            </a:r>
            <a:br>
              <a:rPr lang="en-US" sz="2000" b="1" dirty="0" smtClean="0">
                <a:sym typeface="Wingdings"/>
              </a:rPr>
            </a:br>
            <a:endParaRPr lang="en-US" sz="1100" b="1" dirty="0" smtClean="0">
              <a:sym typeface="Wingdings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   </a:t>
            </a:r>
            <a:r>
              <a:rPr lang="en-US" sz="2000" b="1" dirty="0" smtClean="0">
                <a:sym typeface="Wingdings"/>
              </a:rPr>
              <a:t> </a:t>
            </a:r>
            <a:r>
              <a:rPr lang="en-US" sz="2000" b="1" dirty="0">
                <a:sym typeface="Wingdings"/>
              </a:rPr>
              <a:t>Monday’s Asynchronous Assignment posted on </a:t>
            </a:r>
            <a:r>
              <a:rPr lang="en-US" sz="2000" b="1" dirty="0">
                <a:sym typeface="Wingdings"/>
                <a:hlinkClick r:id="rId3"/>
              </a:rPr>
              <a:t>www.mathpearson.com</a:t>
            </a:r>
            <a:r>
              <a:rPr lang="en-US" sz="2000" b="1" dirty="0">
                <a:sym typeface="Wingdings"/>
              </a:rPr>
              <a:t>  </a:t>
            </a:r>
            <a:br>
              <a:rPr lang="en-US" sz="2000" b="1" dirty="0">
                <a:sym typeface="Wingdings"/>
              </a:rPr>
            </a:br>
            <a:r>
              <a:rPr lang="en-US" sz="2000" b="1" dirty="0">
                <a:sym typeface="Wingdings"/>
              </a:rPr>
              <a:t>      </a:t>
            </a:r>
            <a:r>
              <a:rPr lang="en-US" sz="2000" b="1" dirty="0" smtClean="0">
                <a:sym typeface="Wingdings"/>
              </a:rPr>
              <a:t>   10.19.20 </a:t>
            </a:r>
            <a:r>
              <a:rPr lang="en-US" sz="2000" b="1" dirty="0">
                <a:sym typeface="Wingdings"/>
              </a:rPr>
              <a:t>Desmos Activity. Due Date is Friday 10.23.20 at 3:00pm.</a:t>
            </a:r>
            <a:endParaRPr lang="en-US" sz="2000" b="1" dirty="0"/>
          </a:p>
          <a:p>
            <a:endParaRPr lang="en-US" sz="2000" b="1" dirty="0" smtClean="0">
              <a:sym typeface="Wingding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7" y="5234151"/>
            <a:ext cx="10068508" cy="25382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19425" y="5556294"/>
            <a:ext cx="703413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Common Core Standards</a:t>
            </a:r>
          </a:p>
          <a:p>
            <a:r>
              <a:rPr lang="en-US" sz="2000" dirty="0">
                <a:solidFill>
                  <a:srgbClr val="00B0F0"/>
                </a:solidFill>
                <a:ea typeface="Segoe Print" charset="0"/>
                <a:cs typeface="Segoe Print" charset="0"/>
              </a:rPr>
              <a:t>8.G.3</a:t>
            </a:r>
            <a:r>
              <a:rPr lang="en-US" dirty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  Describe the effect of dilations, translations, rotations, and reflections on two-dimensional figures using coordinates.</a:t>
            </a:r>
          </a:p>
          <a:p>
            <a:r>
              <a:rPr lang="en-US" sz="2000" dirty="0">
                <a:solidFill>
                  <a:srgbClr val="00B0F0"/>
                </a:solidFill>
                <a:ea typeface="Segoe Print" charset="0"/>
                <a:cs typeface="Segoe Print" charset="0"/>
              </a:rPr>
              <a:t>8.G.A</a:t>
            </a:r>
            <a:r>
              <a:rPr lang="en-US" dirty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  Understand congruence and similarity using physical models, transparencies, or geometry software.</a:t>
            </a:r>
            <a:endParaRPr lang="en-US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37" y="5638376"/>
            <a:ext cx="2308280" cy="1731210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15948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762"/>
            <a:ext cx="10058400" cy="5954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610"/>
            <a:ext cx="10058400" cy="97865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180114" y="4243977"/>
            <a:ext cx="2925224" cy="1827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4343" y="1326164"/>
            <a:ext cx="5315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 is your center of dilation?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point(s) are you drawing a ray through?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scale factor has to be used so that the image is the same as the pre-image </a:t>
            </a:r>
            <a:r>
              <a:rPr lang="en-US" dirty="0" smtClean="0">
                <a:latin typeface="Segoe Print" charset="0"/>
                <a:ea typeface="Segoe Print" charset="0"/>
                <a:cs typeface="Segoe Print" charset="0"/>
              </a:rPr>
              <a:t>(in other words, unchanged)</a:t>
            </a:r>
            <a:endParaRPr lang="en-US" dirty="0"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2009" y="-50592"/>
            <a:ext cx="42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25-27</a:t>
            </a:r>
            <a:endParaRPr lang="en-US" sz="4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3902" y="1257051"/>
            <a:ext cx="3469605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THINK:</a:t>
            </a:r>
          </a:p>
          <a:p>
            <a:endParaRPr lang="en-US" b="1" dirty="0"/>
          </a:p>
          <a:p>
            <a:r>
              <a:rPr lang="en-US" b="1" dirty="0" smtClean="0"/>
              <a:t>If a scale factor is less than __ , then the dilation is a _________ of the original figure.</a:t>
            </a:r>
          </a:p>
          <a:p>
            <a:endParaRPr lang="en-US" b="1" dirty="0"/>
          </a:p>
          <a:p>
            <a:r>
              <a:rPr lang="en-US" b="1" dirty="0" smtClean="0"/>
              <a:t>If a scale factor is greater than __ , then the dilation is a _________ of the original figure.</a:t>
            </a:r>
          </a:p>
        </p:txBody>
      </p:sp>
    </p:spTree>
    <p:extLst>
      <p:ext uri="{BB962C8B-B14F-4D97-AF65-F5344CB8AC3E}">
        <p14:creationId xmlns:p14="http://schemas.microsoft.com/office/powerpoint/2010/main" val="16061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9732" cy="829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39"/>
          <a:stretch/>
        </p:blipFill>
        <p:spPr>
          <a:xfrm>
            <a:off x="0" y="829286"/>
            <a:ext cx="10058400" cy="1397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r="2139"/>
          <a:stretch/>
        </p:blipFill>
        <p:spPr>
          <a:xfrm>
            <a:off x="0" y="1603010"/>
            <a:ext cx="9843247" cy="3907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1566" y="-50592"/>
            <a:ext cx="2915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27</a:t>
            </a:r>
            <a:endParaRPr lang="en-US" sz="4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26165" y="4075043"/>
            <a:ext cx="9084365" cy="4671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9958"/>
            <a:ext cx="10058400" cy="562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3715" y="7321902"/>
            <a:ext cx="9649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Draw rays from Center C extending through each of the Points P and Q. This will be used for Questions 1 and 2.</a:t>
            </a:r>
            <a:endParaRPr lang="en-US" sz="14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6165" y="4542183"/>
            <a:ext cx="6887818" cy="2594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4830" y="1679466"/>
            <a:ext cx="9056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What does a scale factor of 4 mean?</a:t>
            </a:r>
          </a:p>
          <a:p>
            <a:pPr algn="ctr"/>
            <a:endParaRPr lang="en-US" sz="2000" dirty="0" smtClean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endParaRPr lang="en-US" sz="200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endParaRPr lang="en-US" sz="2000" dirty="0" smtClean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endParaRPr lang="en-US" sz="200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000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What does a scale factor of ½ mean?</a:t>
            </a:r>
            <a:endParaRPr lang="en-US" sz="200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" b="88562"/>
          <a:stretch/>
        </p:blipFill>
        <p:spPr>
          <a:xfrm>
            <a:off x="0" y="0"/>
            <a:ext cx="10058400" cy="788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4" t="20678" r="5555" b="3433"/>
          <a:stretch/>
        </p:blipFill>
        <p:spPr>
          <a:xfrm>
            <a:off x="129091" y="2366686"/>
            <a:ext cx="5345085" cy="5314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09129" y="935915"/>
            <a:ext cx="409866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dirty="0" smtClean="0">
                <a:solidFill>
                  <a:schemeClr val="bg1"/>
                </a:solidFill>
              </a:rPr>
              <a:t>Choose a point inside the shaded circular region but outside the rectangle to use as the center of dilation. </a:t>
            </a:r>
            <a:r>
              <a:rPr lang="en-US" sz="2400" dirty="0" smtClean="0">
                <a:solidFill>
                  <a:srgbClr val="FF0000"/>
                </a:solidFill>
              </a:rPr>
              <a:t>Draw it. </a:t>
            </a:r>
            <a:r>
              <a:rPr lang="en-US" sz="2400" dirty="0" smtClean="0">
                <a:solidFill>
                  <a:schemeClr val="bg1"/>
                </a:solidFill>
              </a:rPr>
              <a:t>Label it C.</a:t>
            </a:r>
          </a:p>
          <a:p>
            <a:pPr marL="342900" indent="-342900">
              <a:buAutoNum type="alphaL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AutoNum type="alphaLcPeriod"/>
            </a:pPr>
            <a:r>
              <a:rPr lang="en-US" sz="2400" dirty="0" smtClean="0">
                <a:solidFill>
                  <a:schemeClr val="bg1"/>
                </a:solidFill>
              </a:rPr>
              <a:t>Using your center C and the scale factor you were given, draw the image under the dilation of each vertex of the rectangle, one at a time. Connect the dilated vertices to create the dilated rectangle.</a:t>
            </a:r>
          </a:p>
          <a:p>
            <a:pPr marL="342900" indent="-342900">
              <a:buAutoNum type="alphaLcPeriod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buAutoNum type="alphaLcPeriod"/>
            </a:pPr>
            <a:r>
              <a:rPr lang="en-US" sz="2400" dirty="0" smtClean="0">
                <a:solidFill>
                  <a:schemeClr val="bg1"/>
                </a:solidFill>
              </a:rPr>
              <a:t>Draw a segment that connects each of the original vertices with its image.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1441527"/>
            <a:ext cx="5561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USE A SCALE FACTOR OF 2 </a:t>
            </a:r>
          </a:p>
          <a:p>
            <a:pPr algn="ctr"/>
            <a:r>
              <a:rPr lang="en-US" sz="2800" dirty="0" smtClean="0">
                <a:solidFill>
                  <a:srgbClr val="00B0F0"/>
                </a:solidFill>
              </a:rPr>
              <a:t>Follow the directions on the right.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9105" y="749945"/>
            <a:ext cx="2915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Page 28</a:t>
            </a:r>
            <a:endParaRPr lang="en-US" sz="440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35650" y="3916285"/>
            <a:ext cx="2525598" cy="23151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22335" y="3916285"/>
            <a:ext cx="2158519" cy="335861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1"/>
          </p:cNvCxnSpPr>
          <p:nvPr/>
        </p:nvCxnSpPr>
        <p:spPr>
          <a:xfrm>
            <a:off x="2688934" y="3843971"/>
            <a:ext cx="2704472" cy="23874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1"/>
          </p:cNvCxnSpPr>
          <p:nvPr/>
        </p:nvCxnSpPr>
        <p:spPr>
          <a:xfrm>
            <a:off x="2688934" y="3843971"/>
            <a:ext cx="2340266" cy="35032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658980" y="3814017"/>
            <a:ext cx="204537" cy="204537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65539" y="3349676"/>
            <a:ext cx="601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Segoe Print" charset="0"/>
                <a:ea typeface="Segoe Print" charset="0"/>
                <a:cs typeface="Segoe Print" charset="0"/>
              </a:rPr>
              <a:t>C</a:t>
            </a:r>
            <a:endParaRPr lang="en-US" sz="3200"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10058400" cy="7423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5191" y="165100"/>
            <a:ext cx="4238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28-29</a:t>
            </a:r>
            <a:endParaRPr lang="en-US" sz="4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34840" y="1463040"/>
            <a:ext cx="971550" cy="470916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17170" y="4217670"/>
            <a:ext cx="7406640" cy="1005840"/>
          </a:xfrm>
          <a:prstGeom prst="straightConnector1">
            <a:avLst/>
          </a:prstGeom>
          <a:ln w="22225">
            <a:solidFill>
              <a:srgbClr val="00B0F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50" y="4630720"/>
            <a:ext cx="876300" cy="1541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11" y="3856377"/>
            <a:ext cx="2957571" cy="154148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961143" y="4442667"/>
            <a:ext cx="204537" cy="204537"/>
          </a:xfrm>
          <a:prstGeom prst="ellipse">
            <a:avLst/>
          </a:prstGeom>
          <a:solidFill>
            <a:schemeClr val="tx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67702" y="3978326"/>
            <a:ext cx="601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egoe Print" charset="0"/>
                <a:ea typeface="Segoe Print" charset="0"/>
                <a:cs typeface="Segoe Print" charset="0"/>
              </a:rPr>
              <a:t>F</a:t>
            </a:r>
            <a:endParaRPr lang="en-US" sz="3200" dirty="0"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0058400" cy="6398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1566" y="-50592"/>
            <a:ext cx="2915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29</a:t>
            </a:r>
            <a:endParaRPr lang="en-US" sz="4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1650" y="285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10058400" cy="6372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426" y="-50592"/>
            <a:ext cx="2915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30</a:t>
            </a:r>
            <a:endParaRPr lang="en-US" sz="4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8375" r="40062" b="85812"/>
          <a:stretch/>
        </p:blipFill>
        <p:spPr>
          <a:xfrm>
            <a:off x="3829050" y="1977390"/>
            <a:ext cx="3497580" cy="354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576" b="42241"/>
          <a:stretch/>
        </p:blipFill>
        <p:spPr>
          <a:xfrm>
            <a:off x="5412105" y="331471"/>
            <a:ext cx="3926205" cy="1074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410" y="-50592"/>
            <a:ext cx="2434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3 cm</a:t>
            </a:r>
            <a:endParaRPr lang="en-US" sz="400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745" t="70629" r="8453" b="7261"/>
          <a:stretch/>
        </p:blipFill>
        <p:spPr>
          <a:xfrm>
            <a:off x="5763577" y="1361935"/>
            <a:ext cx="3223260" cy="4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7"/>
            <a:ext cx="10058400" cy="5430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0" y="5464289"/>
            <a:ext cx="9531425" cy="261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3946"/>
            <a:ext cx="4660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30-31</a:t>
            </a:r>
            <a:endParaRPr lang="en-US" sz="4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9958"/>
            <a:ext cx="10058400" cy="562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1566" y="-50592"/>
            <a:ext cx="2915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31</a:t>
            </a:r>
            <a:endParaRPr lang="en-US" sz="4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" b="55656"/>
          <a:stretch/>
        </p:blipFill>
        <p:spPr>
          <a:xfrm>
            <a:off x="21511" y="794662"/>
            <a:ext cx="10036889" cy="26867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7044" y="2242969"/>
            <a:ext cx="958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Which triangle in this statement is the pre-image and which one is the image?</a:t>
            </a:r>
            <a:endParaRPr lang="en-US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1527" y="3457682"/>
            <a:ext cx="958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Which triangle in this statement is the pre-image and which one is the image?</a:t>
            </a:r>
            <a:endParaRPr lang="en-US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4481" y="7306513"/>
            <a:ext cx="9589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Draw and label the triangles as well as the given information for segments AB and DE</a:t>
            </a:r>
            <a:endParaRPr lang="en-US" sz="16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92" y="4357172"/>
            <a:ext cx="6410524" cy="27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4" b="85650"/>
          <a:stretch/>
        </p:blipFill>
        <p:spPr>
          <a:xfrm>
            <a:off x="0" y="1057275"/>
            <a:ext cx="7707796" cy="819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t="14350"/>
          <a:stretch/>
        </p:blipFill>
        <p:spPr>
          <a:xfrm>
            <a:off x="3744567" y="1821086"/>
            <a:ext cx="6313833" cy="48940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592" y="2049449"/>
            <a:ext cx="3432975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latin typeface="Segoe Print" charset="0"/>
                <a:ea typeface="Segoe Print" charset="0"/>
                <a:cs typeface="Segoe Print" charset="0"/>
              </a:rPr>
              <a:t>Draw a Point at the center of dilation (Point P).</a:t>
            </a:r>
          </a:p>
          <a:p>
            <a:endParaRPr lang="en-US" sz="1485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485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Draw rays from Center P extending through Points A, B, C, and D.</a:t>
            </a:r>
          </a:p>
          <a:p>
            <a:endParaRPr lang="en-US" sz="1485" dirty="0"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485" dirty="0">
                <a:latin typeface="Segoe Print" charset="0"/>
                <a:ea typeface="Segoe Print" charset="0"/>
                <a:cs typeface="Segoe Print" charset="0"/>
              </a:rPr>
              <a:t>What does </a:t>
            </a:r>
            <a:r>
              <a:rPr lang="en-US" sz="1485" b="1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scale factor of 2 </a:t>
            </a:r>
            <a:r>
              <a:rPr lang="en-US" sz="1485" dirty="0">
                <a:latin typeface="Segoe Print" charset="0"/>
                <a:ea typeface="Segoe Print" charset="0"/>
                <a:cs typeface="Segoe Print" charset="0"/>
              </a:rPr>
              <a:t>mean?</a:t>
            </a:r>
          </a:p>
          <a:p>
            <a:endParaRPr lang="en-US" sz="1485" dirty="0"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485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Will A’B’C’D’ be an enlargement or a reduction of the pre-image?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976895" y="2508636"/>
            <a:ext cx="860977" cy="1673704"/>
          </a:xfrm>
          <a:prstGeom prst="straightConnector1">
            <a:avLst/>
          </a:prstGeom>
          <a:ln w="34925">
            <a:solidFill>
              <a:srgbClr val="FF0000">
                <a:alpha val="4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837872" y="2393839"/>
            <a:ext cx="4477081" cy="1788501"/>
          </a:xfrm>
          <a:prstGeom prst="straightConnector1">
            <a:avLst/>
          </a:prstGeom>
          <a:ln w="34925">
            <a:solidFill>
              <a:srgbClr val="FF0000">
                <a:alpha val="4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976895" y="4182341"/>
            <a:ext cx="860977" cy="1737405"/>
          </a:xfrm>
          <a:prstGeom prst="straightConnector1">
            <a:avLst/>
          </a:prstGeom>
          <a:ln w="34925">
            <a:solidFill>
              <a:srgbClr val="FF0000">
                <a:alpha val="4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37872" y="4182341"/>
            <a:ext cx="4132691" cy="1655408"/>
          </a:xfrm>
          <a:prstGeom prst="straightConnector1">
            <a:avLst/>
          </a:prstGeom>
          <a:ln w="34925">
            <a:solidFill>
              <a:srgbClr val="FF0000">
                <a:alpha val="4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3574" y="4107595"/>
            <a:ext cx="188595" cy="1885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4447" y="2829340"/>
            <a:ext cx="188595" cy="188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0167" y="2818862"/>
            <a:ext cx="188595" cy="188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44" y="5396327"/>
            <a:ext cx="188595" cy="1885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3969" y="5406805"/>
            <a:ext cx="188595" cy="1885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29266" y="2519553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>
                <a:solidFill>
                  <a:srgbClr val="00B050"/>
                </a:solidFill>
              </a:rPr>
              <a:t>A’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97319" y="2530030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00B050"/>
                </a:solidFill>
              </a:rPr>
              <a:t>B’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07796" y="5474208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00B050"/>
                </a:solidFill>
              </a:rPr>
              <a:t>C’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76879" y="5463730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00B050"/>
                </a:solidFill>
              </a:rPr>
              <a:t>D’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58063" y="1092664"/>
            <a:ext cx="3748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Pages 35-36</a:t>
            </a:r>
          </a:p>
        </p:txBody>
      </p:sp>
    </p:spTree>
    <p:extLst>
      <p:ext uri="{BB962C8B-B14F-4D97-AF65-F5344CB8AC3E}">
        <p14:creationId xmlns:p14="http://schemas.microsoft.com/office/powerpoint/2010/main" val="12775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371" r="-1720"/>
          <a:stretch/>
        </p:blipFill>
        <p:spPr>
          <a:xfrm>
            <a:off x="1225867" y="2209800"/>
            <a:ext cx="7721918" cy="4505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6127" y="3353215"/>
            <a:ext cx="188595" cy="1885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9036" y="3011995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00B0F0"/>
                </a:solidFill>
              </a:rPr>
              <a:t>Q’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1939" y="4935317"/>
            <a:ext cx="188595" cy="188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4849" y="4594098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00B0F0"/>
                </a:solidFill>
              </a:rPr>
              <a:t>R’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0314" y="5710652"/>
            <a:ext cx="188595" cy="188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3224" y="5369433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00B0F0"/>
                </a:solidFill>
              </a:rPr>
              <a:t>S’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6862" y="3934015"/>
            <a:ext cx="188595" cy="1885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7549" y="3541810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FF0000"/>
                </a:solidFill>
              </a:rPr>
              <a:t>Q’’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457" y="4344716"/>
            <a:ext cx="188595" cy="1885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9799" y="4076839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FF0000"/>
                </a:solidFill>
              </a:rPr>
              <a:t>R’’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3006" y="4534307"/>
            <a:ext cx="188595" cy="1885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47293" y="4570277"/>
            <a:ext cx="619083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10" i="1" dirty="0">
                <a:solidFill>
                  <a:srgbClr val="FF0000"/>
                </a:solidFill>
              </a:rPr>
              <a:t>S’’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1" b="81365"/>
          <a:stretch/>
        </p:blipFill>
        <p:spPr>
          <a:xfrm>
            <a:off x="0" y="1084956"/>
            <a:ext cx="6087428" cy="10543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75739" y="1170568"/>
            <a:ext cx="426434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0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  <a:sym typeface="Wingdings"/>
              </a:rPr>
              <a:t> </a:t>
            </a:r>
            <a:r>
              <a:rPr lang="en-US" sz="1320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Plot new points then label image as Q’R’S’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4958" y="2427989"/>
            <a:ext cx="2232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Page 36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2979" y="1735079"/>
            <a:ext cx="426434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  <a:sym typeface="Wingdings"/>
              </a:rPr>
              <a:t> </a:t>
            </a:r>
            <a:r>
              <a:rPr lang="en-US" sz="132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Plot </a:t>
            </a:r>
            <a:r>
              <a:rPr lang="en-US" sz="132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new points </a:t>
            </a:r>
            <a:r>
              <a:rPr lang="en-US" sz="132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then label image as Q”R”S”</a:t>
            </a:r>
            <a:endParaRPr lang="en-US" sz="132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4" b="1377"/>
          <a:stretch/>
        </p:blipFill>
        <p:spPr>
          <a:xfrm>
            <a:off x="0" y="585788"/>
            <a:ext cx="10099693" cy="6872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6633" y="96983"/>
            <a:ext cx="3171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25</a:t>
            </a:r>
            <a:endParaRPr lang="en-US" sz="44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20119218">
            <a:off x="5627940" y="3794813"/>
            <a:ext cx="6437577" cy="10026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2100" y="204678"/>
            <a:ext cx="41519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You can use a ruler, copy paper, etc. to accurately mark and measure distances.</a:t>
            </a:r>
          </a:p>
          <a:p>
            <a:pPr algn="ctr"/>
            <a:endParaRPr lang="en-US" sz="20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Rays start at the center of dilation and extend outward through each point.</a:t>
            </a:r>
            <a:endParaRPr lang="en-US" sz="20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663" y="2533892"/>
            <a:ext cx="564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You will need to read carefully and interpret the </a:t>
            </a:r>
            <a:r>
              <a:rPr lang="en-US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meaning contained in each sentence.</a:t>
            </a:r>
            <a:endParaRPr lang="en-US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7275"/>
            <a:ext cx="9251633" cy="5584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622" y="4284345"/>
            <a:ext cx="315372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0" dirty="0">
                <a:solidFill>
                  <a:srgbClr val="00B050"/>
                </a:solidFill>
              </a:rPr>
              <a:t>Find the Center of Dilation </a:t>
            </a:r>
            <a:r>
              <a:rPr lang="en-US" sz="1980" i="1" dirty="0">
                <a:solidFill>
                  <a:srgbClr val="FF0000"/>
                </a:solidFill>
              </a:rPr>
              <a:t>D</a:t>
            </a:r>
            <a:r>
              <a:rPr lang="en-US" sz="1980" dirty="0">
                <a:solidFill>
                  <a:srgbClr val="00B050"/>
                </a:solidFill>
              </a:rPr>
              <a:t>.  Draw Rays from this point, through Points </a:t>
            </a:r>
            <a:r>
              <a:rPr lang="en-US" sz="1980" dirty="0">
                <a:solidFill>
                  <a:srgbClr val="FF0000"/>
                </a:solidFill>
              </a:rPr>
              <a:t>A</a:t>
            </a:r>
            <a:r>
              <a:rPr lang="en-US" sz="1980" dirty="0">
                <a:solidFill>
                  <a:srgbClr val="00B050"/>
                </a:solidFill>
              </a:rPr>
              <a:t> / </a:t>
            </a:r>
            <a:r>
              <a:rPr lang="en-US" sz="1980" dirty="0">
                <a:solidFill>
                  <a:srgbClr val="FF0000"/>
                </a:solidFill>
              </a:rPr>
              <a:t>A’</a:t>
            </a:r>
            <a:r>
              <a:rPr lang="en-US" sz="1980" dirty="0">
                <a:solidFill>
                  <a:srgbClr val="00B050"/>
                </a:solidFill>
              </a:rPr>
              <a:t>, </a:t>
            </a:r>
            <a:r>
              <a:rPr lang="en-US" sz="1980" dirty="0">
                <a:solidFill>
                  <a:srgbClr val="FF0000"/>
                </a:solidFill>
              </a:rPr>
              <a:t>B</a:t>
            </a:r>
            <a:r>
              <a:rPr lang="en-US" sz="1980" dirty="0">
                <a:solidFill>
                  <a:srgbClr val="00B050"/>
                </a:solidFill>
              </a:rPr>
              <a:t> / </a:t>
            </a:r>
            <a:r>
              <a:rPr lang="en-US" sz="1980" dirty="0">
                <a:solidFill>
                  <a:srgbClr val="FF0000"/>
                </a:solidFill>
              </a:rPr>
              <a:t>B’</a:t>
            </a:r>
            <a:r>
              <a:rPr lang="en-US" sz="1980" dirty="0">
                <a:solidFill>
                  <a:srgbClr val="00B050"/>
                </a:solidFill>
              </a:rPr>
              <a:t>, and </a:t>
            </a:r>
            <a:r>
              <a:rPr lang="en-US" sz="1980" dirty="0">
                <a:solidFill>
                  <a:srgbClr val="FF0000"/>
                </a:solidFill>
              </a:rPr>
              <a:t>C</a:t>
            </a:r>
            <a:r>
              <a:rPr lang="en-US" sz="1980" dirty="0">
                <a:solidFill>
                  <a:srgbClr val="00B050"/>
                </a:solidFill>
              </a:rPr>
              <a:t> / </a:t>
            </a:r>
            <a:r>
              <a:rPr lang="en-US" sz="1980" dirty="0">
                <a:solidFill>
                  <a:srgbClr val="FF0000"/>
                </a:solidFill>
              </a:rPr>
              <a:t>C’</a:t>
            </a:r>
            <a:r>
              <a:rPr lang="en-US" sz="198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541" y="3299161"/>
            <a:ext cx="848678" cy="81724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4170644" y="2134962"/>
            <a:ext cx="4840306" cy="1572821"/>
          </a:xfrm>
          <a:prstGeom prst="straightConnector1">
            <a:avLst/>
          </a:prstGeom>
          <a:ln w="38100">
            <a:solidFill>
              <a:srgbClr val="FF000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864859" y="3707783"/>
            <a:ext cx="2146091" cy="2817837"/>
          </a:xfrm>
          <a:prstGeom prst="straightConnector1">
            <a:avLst/>
          </a:prstGeom>
          <a:ln w="38100">
            <a:solidFill>
              <a:srgbClr val="FF000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791060" y="3687727"/>
            <a:ext cx="5219890" cy="2542440"/>
          </a:xfrm>
          <a:prstGeom prst="straightConnector1">
            <a:avLst/>
          </a:prstGeom>
          <a:ln w="38100">
            <a:solidFill>
              <a:srgbClr val="FF000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730" y="3611988"/>
            <a:ext cx="188595" cy="188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37904" y="1420754"/>
            <a:ext cx="2232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Page </a:t>
            </a:r>
            <a:r>
              <a:rPr lang="en-US" sz="33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39</a:t>
            </a:r>
            <a:endParaRPr lang="en-US" sz="33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6" b="89707"/>
          <a:stretch/>
        </p:blipFill>
        <p:spPr>
          <a:xfrm>
            <a:off x="0" y="1057275"/>
            <a:ext cx="8787507" cy="5403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11653" r="66099" b="74890"/>
          <a:stretch/>
        </p:blipFill>
        <p:spPr>
          <a:xfrm>
            <a:off x="-10194" y="3442752"/>
            <a:ext cx="2630754" cy="6524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t="14178" r="2498" b="12217"/>
          <a:stretch/>
        </p:blipFill>
        <p:spPr>
          <a:xfrm>
            <a:off x="2630755" y="1505825"/>
            <a:ext cx="7298517" cy="52093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1944" y="1709711"/>
            <a:ext cx="2528811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Perform the following dilation. Draw rays from the center of dilation through each of the points P, Q, R, and S.</a:t>
            </a:r>
          </a:p>
          <a:p>
            <a:endParaRPr lang="en-US" sz="1485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485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PART ONE: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872887" y="1505826"/>
            <a:ext cx="2408809" cy="3607031"/>
          </a:xfrm>
          <a:prstGeom prst="straightConnector1">
            <a:avLst/>
          </a:prstGeom>
          <a:ln w="381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64928" y="2519698"/>
            <a:ext cx="2674538" cy="2586810"/>
          </a:xfrm>
          <a:prstGeom prst="straightConnector1">
            <a:avLst/>
          </a:prstGeom>
          <a:ln w="38100">
            <a:solidFill>
              <a:srgbClr val="00B05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933980" y="4023824"/>
            <a:ext cx="4336050" cy="1092878"/>
          </a:xfrm>
          <a:prstGeom prst="straightConnector1">
            <a:avLst/>
          </a:prstGeom>
          <a:ln w="38100">
            <a:solidFill>
              <a:srgbClr val="00B0F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8278" y="5022404"/>
            <a:ext cx="188595" cy="1885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51" y="4212419"/>
            <a:ext cx="2528811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After performing this dilation, plot and label each of your points P’, Q’, R’, and S’.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521" y="5648362"/>
            <a:ext cx="2232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latin typeface="Segoe Print" charset="0"/>
                <a:ea typeface="Segoe Print" charset="0"/>
                <a:cs typeface="Segoe Print" charset="0"/>
              </a:rPr>
              <a:t>Page 40</a:t>
            </a:r>
            <a:endParaRPr lang="en-US" sz="3300" dirty="0"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7" b="91066"/>
          <a:stretch/>
        </p:blipFill>
        <p:spPr>
          <a:xfrm>
            <a:off x="0" y="1057275"/>
            <a:ext cx="8726342" cy="468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24900" r="66099" b="61223"/>
          <a:stretch/>
        </p:blipFill>
        <p:spPr>
          <a:xfrm>
            <a:off x="1" y="3289832"/>
            <a:ext cx="2630754" cy="672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t="14178" r="2498" b="12217"/>
          <a:stretch/>
        </p:blipFill>
        <p:spPr>
          <a:xfrm>
            <a:off x="2630755" y="1505825"/>
            <a:ext cx="7298517" cy="52093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264293" y="1709711"/>
            <a:ext cx="1779985" cy="4418776"/>
          </a:xfrm>
          <a:prstGeom prst="straightConnector1">
            <a:avLst/>
          </a:prstGeom>
          <a:ln w="381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246688" y="3177694"/>
            <a:ext cx="4458308" cy="2938052"/>
          </a:xfrm>
          <a:prstGeom prst="straightConnector1">
            <a:avLst/>
          </a:prstGeom>
          <a:ln w="38100">
            <a:solidFill>
              <a:srgbClr val="00B05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61509" y="1577187"/>
            <a:ext cx="2784" cy="4525817"/>
          </a:xfrm>
          <a:prstGeom prst="straightConnector1">
            <a:avLst/>
          </a:prstGeom>
          <a:ln w="38100">
            <a:solidFill>
              <a:srgbClr val="00B0F0">
                <a:alpha val="7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261508" y="3919100"/>
            <a:ext cx="4443488" cy="2203018"/>
          </a:xfrm>
          <a:prstGeom prst="straightConnector1">
            <a:avLst/>
          </a:prstGeom>
          <a:ln w="38100">
            <a:solidFill>
              <a:srgbClr val="7030A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9995" y="6031642"/>
            <a:ext cx="188595" cy="188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944" y="1457460"/>
            <a:ext cx="2528811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Perform the following dilation. Draw rays from the center of dilation through each of the points P, Q, R, and S.</a:t>
            </a:r>
          </a:p>
          <a:p>
            <a:endParaRPr lang="en-US" sz="1485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485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PART TWO: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51" y="4212419"/>
            <a:ext cx="2528811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After performing this dilation, plot and label each of your </a:t>
            </a:r>
            <a:r>
              <a:rPr lang="en-US" sz="1485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points P’’, Q’’, R’’, </a:t>
            </a:r>
            <a:r>
              <a:rPr lang="en-US" sz="1485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and </a:t>
            </a:r>
            <a:r>
              <a:rPr lang="en-US" sz="1485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S’’.</a:t>
            </a:r>
            <a:endParaRPr lang="en-US" sz="1485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521" y="5648362"/>
            <a:ext cx="2232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latin typeface="Segoe Print" charset="0"/>
                <a:ea typeface="Segoe Print" charset="0"/>
                <a:cs typeface="Segoe Print" charset="0"/>
              </a:rPr>
              <a:t>Page 40</a:t>
            </a:r>
            <a:endParaRPr lang="en-US" sz="3300" dirty="0"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1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0" b="91649"/>
          <a:stretch/>
        </p:blipFill>
        <p:spPr>
          <a:xfrm>
            <a:off x="0" y="1057275"/>
            <a:ext cx="8767119" cy="438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37726" r="66099" b="47758"/>
          <a:stretch/>
        </p:blipFill>
        <p:spPr>
          <a:xfrm>
            <a:off x="1" y="3177696"/>
            <a:ext cx="2630754" cy="703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t="14178" r="2498" b="12217"/>
          <a:stretch/>
        </p:blipFill>
        <p:spPr>
          <a:xfrm>
            <a:off x="2630755" y="1505825"/>
            <a:ext cx="7298517" cy="52093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905382" y="2749533"/>
            <a:ext cx="5416137" cy="1364274"/>
          </a:xfrm>
          <a:prstGeom prst="straightConnector1">
            <a:avLst/>
          </a:prstGeom>
          <a:ln w="38100">
            <a:solidFill>
              <a:srgbClr val="FF000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984068" y="4107458"/>
            <a:ext cx="2320684" cy="2301837"/>
          </a:xfrm>
          <a:prstGeom prst="straightConnector1">
            <a:avLst/>
          </a:prstGeom>
          <a:ln w="38100">
            <a:solidFill>
              <a:srgbClr val="00B05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548581" y="4117653"/>
            <a:ext cx="5761272" cy="945992"/>
          </a:xfrm>
          <a:prstGeom prst="straightConnector1">
            <a:avLst/>
          </a:prstGeom>
          <a:ln w="38100">
            <a:solidFill>
              <a:srgbClr val="00B0F0">
                <a:alpha val="46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8101" y="4023354"/>
            <a:ext cx="188595" cy="1885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944" y="1539616"/>
            <a:ext cx="2803438" cy="1692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Perform the following dilation. Draw rays from the center of dilation through each of the points P, Q, R, and S.</a:t>
            </a:r>
          </a:p>
          <a:p>
            <a:endParaRPr lang="en-US" sz="1485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485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PART THREE: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57" y="4113807"/>
            <a:ext cx="2528811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After performing this dilation, plot and label each of your points </a:t>
            </a:r>
            <a:r>
              <a:rPr lang="en-US" sz="1485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P’’’, Q’’’, R’’’, and S’’’.</a:t>
            </a:r>
            <a:endParaRPr lang="en-US" sz="1485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521" y="5648362"/>
            <a:ext cx="2232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latin typeface="Segoe Print" charset="0"/>
                <a:ea typeface="Segoe Print" charset="0"/>
                <a:cs typeface="Segoe Print" charset="0"/>
              </a:rPr>
              <a:t>Page 40</a:t>
            </a:r>
            <a:endParaRPr lang="en-US" sz="3300" dirty="0"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5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9212"/>
            <a:ext cx="9793535" cy="4980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73" y="1943048"/>
            <a:ext cx="3517874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893" indent="-282893">
              <a:buFont typeface="Courier New" charset="0"/>
              <a:buChar char="o"/>
            </a:pPr>
            <a:r>
              <a:rPr lang="en-US" sz="1980" u="sng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NOTE</a:t>
            </a:r>
            <a:r>
              <a:rPr lang="en-US" sz="1980" dirty="0">
                <a:solidFill>
                  <a:srgbClr val="00B0F0"/>
                </a:solidFill>
              </a:rPr>
              <a:t>: The following lines are NOT Parallel.</a:t>
            </a:r>
          </a:p>
          <a:p>
            <a:pPr marL="282893" indent="-282893">
              <a:buFont typeface="Courier New" charset="0"/>
              <a:buChar char="o"/>
            </a:pPr>
            <a:endParaRPr lang="en-US" sz="1980" dirty="0">
              <a:solidFill>
                <a:srgbClr val="00B0F0"/>
              </a:solidFill>
            </a:endParaRPr>
          </a:p>
          <a:p>
            <a:pPr marL="282893" indent="-282893">
              <a:buFont typeface="Courier New" charset="0"/>
              <a:buChar char="o"/>
            </a:pPr>
            <a:r>
              <a:rPr lang="en-US" sz="1980" u="sng" dirty="0">
                <a:solidFill>
                  <a:srgbClr val="FF0000"/>
                </a:solidFill>
              </a:rPr>
              <a:t>Circles</a:t>
            </a:r>
            <a:r>
              <a:rPr lang="en-US" sz="1980" dirty="0">
                <a:solidFill>
                  <a:srgbClr val="FF0000"/>
                </a:solidFill>
              </a:rPr>
              <a:t> have an angle sum of 360 degrees.</a:t>
            </a:r>
          </a:p>
          <a:p>
            <a:pPr marL="282893" indent="-282893">
              <a:buFont typeface="Courier New" charset="0"/>
              <a:buChar char="o"/>
            </a:pPr>
            <a:endParaRPr lang="en-US" sz="1980" dirty="0">
              <a:solidFill>
                <a:srgbClr val="00B0F0"/>
              </a:solidFill>
            </a:endParaRPr>
          </a:p>
          <a:p>
            <a:pPr marL="282893" indent="-282893">
              <a:buFont typeface="Courier New" charset="0"/>
              <a:buChar char="o"/>
            </a:pPr>
            <a:r>
              <a:rPr lang="en-US" sz="1980" u="sng" dirty="0">
                <a:solidFill>
                  <a:srgbClr val="7030A0"/>
                </a:solidFill>
              </a:rPr>
              <a:t>Supplementary Angles</a:t>
            </a:r>
            <a:r>
              <a:rPr lang="en-US" sz="1980" dirty="0">
                <a:solidFill>
                  <a:srgbClr val="7030A0"/>
                </a:solidFill>
              </a:rPr>
              <a:t> have an angle sum of 180 degrees.</a:t>
            </a:r>
          </a:p>
          <a:p>
            <a:pPr marL="282893" indent="-282893">
              <a:buFont typeface="Courier New" charset="0"/>
              <a:buChar char="o"/>
            </a:pPr>
            <a:endParaRPr lang="en-US" sz="1980" dirty="0">
              <a:solidFill>
                <a:srgbClr val="00B0F0"/>
              </a:solidFill>
            </a:endParaRPr>
          </a:p>
          <a:p>
            <a:pPr marL="282893" indent="-282893">
              <a:buFont typeface="Courier New" charset="0"/>
              <a:buChar char="o"/>
            </a:pPr>
            <a:r>
              <a:rPr lang="en-US" sz="1980" u="sng" dirty="0">
                <a:solidFill>
                  <a:srgbClr val="00B050"/>
                </a:solidFill>
              </a:rPr>
              <a:t>Vertical Angles</a:t>
            </a:r>
            <a:r>
              <a:rPr lang="en-US" sz="1980" dirty="0">
                <a:solidFill>
                  <a:srgbClr val="00B050"/>
                </a:solidFill>
              </a:rPr>
              <a:t> are congruent in their angle measure.</a:t>
            </a:r>
          </a:p>
          <a:p>
            <a:pPr marL="282893" indent="-282893">
              <a:buFont typeface="Courier New" charset="0"/>
              <a:buChar char="o"/>
            </a:pPr>
            <a:endParaRPr lang="en-US" sz="198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2945" y="1057275"/>
            <a:ext cx="2232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Page 40</a:t>
            </a:r>
            <a:endParaRPr lang="en-US" sz="33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" b="85478"/>
          <a:stretch/>
        </p:blipFill>
        <p:spPr>
          <a:xfrm>
            <a:off x="0" y="1123784"/>
            <a:ext cx="9888495" cy="473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17959" r="23395" b="801"/>
          <a:stretch/>
        </p:blipFill>
        <p:spPr>
          <a:xfrm>
            <a:off x="81556" y="1597574"/>
            <a:ext cx="6870974" cy="40973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2530" y="2458269"/>
            <a:ext cx="28442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/>
              <a:t>When describing your rigid transformations, your descriptions should include:</a:t>
            </a:r>
          </a:p>
          <a:p>
            <a:endParaRPr lang="en-US" sz="1650" dirty="0"/>
          </a:p>
          <a:p>
            <a:r>
              <a:rPr lang="en-US" sz="1650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Translation: </a:t>
            </a:r>
          </a:p>
          <a:p>
            <a:pPr marL="282893" indent="-282893">
              <a:buFont typeface="Courier New" charset="0"/>
              <a:buChar char="o"/>
            </a:pPr>
            <a:r>
              <a:rPr lang="en-US" sz="1650" b="1" dirty="0"/>
              <a:t>Number of units traveled</a:t>
            </a:r>
          </a:p>
          <a:p>
            <a:pPr marL="282893" indent="-282893">
              <a:buFont typeface="Courier New" charset="0"/>
              <a:buChar char="o"/>
            </a:pPr>
            <a:r>
              <a:rPr lang="en-US" sz="1650" b="1" dirty="0"/>
              <a:t>Direction of travel</a:t>
            </a:r>
          </a:p>
          <a:p>
            <a:endParaRPr lang="en-US" sz="165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65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Rotation:</a:t>
            </a:r>
          </a:p>
          <a:p>
            <a:pPr marL="282893" indent="-282893">
              <a:buFont typeface="Courier New" charset="0"/>
              <a:buChar char="o"/>
            </a:pPr>
            <a:r>
              <a:rPr lang="en-US" sz="1650" b="1" dirty="0"/>
              <a:t>Number of degrees turned Clockwise or Counter-clockwise</a:t>
            </a:r>
          </a:p>
          <a:p>
            <a:pPr marL="282893" indent="-282893">
              <a:buFont typeface="Courier New" charset="0"/>
              <a:buChar char="o"/>
            </a:pPr>
            <a:r>
              <a:rPr lang="en-US" sz="1650" b="1" dirty="0"/>
              <a:t>Center point of rotation</a:t>
            </a:r>
          </a:p>
          <a:p>
            <a:endParaRPr lang="en-US" sz="1650" dirty="0"/>
          </a:p>
          <a:p>
            <a:r>
              <a:rPr lang="en-US" sz="1650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Reflection:</a:t>
            </a:r>
          </a:p>
          <a:p>
            <a:pPr marL="282893" indent="-282893">
              <a:buFont typeface="Courier New" charset="0"/>
              <a:buChar char="o"/>
            </a:pPr>
            <a:r>
              <a:rPr lang="en-US" sz="1650" b="1" dirty="0"/>
              <a:t>Line of reflection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8268" y="1597574"/>
            <a:ext cx="2232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41</a:t>
            </a:r>
            <a:endParaRPr lang="en-US" sz="33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10022528" cy="441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8069283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6544" y="1414597"/>
            <a:ext cx="22323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Segoe Print" charset="0"/>
                <a:ea typeface="Segoe Print" charset="0"/>
                <a:cs typeface="Segoe Print" charset="0"/>
              </a:rPr>
              <a:t>Page 46</a:t>
            </a:r>
          </a:p>
        </p:txBody>
      </p:sp>
    </p:spTree>
    <p:extLst>
      <p:ext uri="{BB962C8B-B14F-4D97-AF65-F5344CB8AC3E}">
        <p14:creationId xmlns:p14="http://schemas.microsoft.com/office/powerpoint/2010/main" val="14362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5"/>
            <a:ext cx="8134185" cy="3818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1566"/>
            <a:ext cx="5182262" cy="180356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-112137" y="1312134"/>
            <a:ext cx="9613247" cy="2151002"/>
          </a:xfrm>
          <a:prstGeom prst="straightConnector1">
            <a:avLst/>
          </a:prstGeom>
          <a:ln w="38100">
            <a:solidFill>
              <a:srgbClr val="00B0F0">
                <a:alpha val="7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-112138" y="2780116"/>
            <a:ext cx="9868106" cy="2095246"/>
          </a:xfrm>
          <a:prstGeom prst="straightConnector1">
            <a:avLst/>
          </a:prstGeom>
          <a:ln w="38100">
            <a:solidFill>
              <a:srgbClr val="FF0000">
                <a:alpha val="7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-275246" y="3045169"/>
            <a:ext cx="9776356" cy="417967"/>
          </a:xfrm>
          <a:prstGeom prst="straightConnector1">
            <a:avLst/>
          </a:prstGeom>
          <a:ln w="38100">
            <a:solidFill>
              <a:srgbClr val="7030A0">
                <a:alpha val="7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46" y="2484480"/>
            <a:ext cx="1737032" cy="10148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7488" y="3020714"/>
            <a:ext cx="188595" cy="188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783" y="1646648"/>
            <a:ext cx="30898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latin typeface="Segoe Print" charset="0"/>
                <a:ea typeface="Segoe Print" charset="0"/>
                <a:cs typeface="Segoe Print" charset="0"/>
              </a:rPr>
              <a:t>Pages 46-47</a:t>
            </a:r>
            <a:endParaRPr lang="en-US" sz="3300" dirty="0"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8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28" y="1286866"/>
            <a:ext cx="6520372" cy="5231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5" b="3465"/>
          <a:stretch/>
        </p:blipFill>
        <p:spPr>
          <a:xfrm>
            <a:off x="0" y="1057275"/>
            <a:ext cx="3529828" cy="34843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805" y="4795029"/>
            <a:ext cx="30898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Page 48</a:t>
            </a:r>
            <a:endParaRPr lang="en-US" sz="330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8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" b="68406"/>
          <a:stretch/>
        </p:blipFill>
        <p:spPr>
          <a:xfrm>
            <a:off x="0" y="14079"/>
            <a:ext cx="6336254" cy="946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827"/>
            <a:ext cx="10058400" cy="595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2009" y="960633"/>
            <a:ext cx="42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25-26</a:t>
            </a:r>
            <a:endParaRPr lang="en-US" sz="44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80349" r="28801" b="4152"/>
          <a:stretch/>
        </p:blipFill>
        <p:spPr>
          <a:xfrm>
            <a:off x="236668" y="999400"/>
            <a:ext cx="4937761" cy="5163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94533"/>
            <a:ext cx="5218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Identify what you know in each question already (center of dilation, scale factor to be used, etc.)</a:t>
            </a:r>
          </a:p>
        </p:txBody>
      </p:sp>
    </p:spTree>
    <p:extLst>
      <p:ext uri="{BB962C8B-B14F-4D97-AF65-F5344CB8AC3E}">
        <p14:creationId xmlns:p14="http://schemas.microsoft.com/office/powerpoint/2010/main" val="1953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" y="1057274"/>
            <a:ext cx="10013993" cy="573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98" y="1631260"/>
            <a:ext cx="6171702" cy="4951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598" y="1778856"/>
            <a:ext cx="3493107" cy="506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0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What must be true about the angle sum for </a:t>
            </a:r>
            <a:r>
              <a:rPr lang="en-US" sz="1980" u="sng" dirty="0">
                <a:latin typeface="Segoe Print" charset="0"/>
                <a:ea typeface="Segoe Print" charset="0"/>
                <a:cs typeface="Segoe Print" charset="0"/>
              </a:rPr>
              <a:t>ANY</a:t>
            </a:r>
            <a:r>
              <a:rPr lang="en-US" sz="1980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 triangle?</a:t>
            </a:r>
          </a:p>
          <a:p>
            <a:endParaRPr lang="en-US" sz="198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endParaRPr lang="en-US" sz="198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980" dirty="0">
                <a:latin typeface="Segoe Print" charset="0"/>
                <a:ea typeface="Segoe Print" charset="0"/>
                <a:cs typeface="Segoe Print" charset="0"/>
              </a:rPr>
              <a:t>Find the measures of the other two angles?</a:t>
            </a:r>
          </a:p>
          <a:p>
            <a:endParaRPr lang="en-US" sz="198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33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A </a:t>
            </a:r>
            <a:r>
              <a:rPr lang="en-US" sz="3300" dirty="0">
                <a:latin typeface="Segoe Print" charset="0"/>
                <a:ea typeface="Segoe Print" charset="0"/>
                <a:cs typeface="Segoe Print" charset="0"/>
              </a:rPr>
              <a:t>=</a:t>
            </a:r>
            <a:r>
              <a:rPr lang="en-US" sz="33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 _______</a:t>
            </a:r>
          </a:p>
          <a:p>
            <a:pPr algn="ctr"/>
            <a:endParaRPr lang="en-US" sz="33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33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B </a:t>
            </a:r>
            <a:r>
              <a:rPr lang="en-US" sz="3300" dirty="0">
                <a:latin typeface="Segoe Print" charset="0"/>
                <a:ea typeface="Segoe Print" charset="0"/>
                <a:cs typeface="Segoe Print" charset="0"/>
              </a:rPr>
              <a:t>=</a:t>
            </a:r>
            <a:r>
              <a:rPr lang="en-US" sz="33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 _______</a:t>
            </a:r>
          </a:p>
          <a:p>
            <a:pPr algn="ctr"/>
            <a:endParaRPr lang="en-US" sz="33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pPr algn="ctr"/>
            <a:r>
              <a:rPr lang="en-US" sz="33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C </a:t>
            </a:r>
            <a:r>
              <a:rPr lang="en-US" sz="3300" dirty="0">
                <a:latin typeface="Segoe Print" charset="0"/>
                <a:ea typeface="Segoe Print" charset="0"/>
                <a:cs typeface="Segoe Print" charset="0"/>
              </a:rPr>
              <a:t>=</a:t>
            </a:r>
            <a:r>
              <a:rPr lang="en-US" sz="33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 _______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1263" y="3851559"/>
            <a:ext cx="38488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40"/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3828" y="4877927"/>
            <a:ext cx="38488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40"/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3829" y="5870941"/>
            <a:ext cx="38488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40"/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9040" y="309513"/>
            <a:ext cx="30898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Page 48</a:t>
            </a:r>
            <a:endParaRPr lang="en-US" sz="33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9824" y="3998790"/>
            <a:ext cx="1005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28</a:t>
            </a:r>
            <a:endParaRPr lang="en-US" sz="440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8894" y="6716110"/>
            <a:ext cx="604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You may use the triangle shown </a:t>
            </a:r>
            <a:r>
              <a:rPr lang="en-US" sz="2400" b="1" smtClean="0"/>
              <a:t>above </a:t>
            </a:r>
          </a:p>
          <a:p>
            <a:pPr algn="ctr"/>
            <a:r>
              <a:rPr lang="en-US" sz="2400" b="1" dirty="0" smtClean="0"/>
              <a:t>(from Question # 3) to guide your thinking.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488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066"/>
            <a:ext cx="10058400" cy="595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533" y="2156246"/>
            <a:ext cx="42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25-26</a:t>
            </a:r>
            <a:endParaRPr lang="en-US" sz="4400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88"/>
            <a:ext cx="10058400" cy="10431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895600" y="3525520"/>
            <a:ext cx="6695440" cy="4155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92321" y="753450"/>
            <a:ext cx="789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 is your center of dilation?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point(s) are you drawing a ray through?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If the scale factor is 5, what does that </a:t>
            </a:r>
            <a:b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tell you about the image of Point B?</a:t>
            </a:r>
            <a:endParaRPr lang="en-US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144" y="733058"/>
            <a:ext cx="3568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Segoe Print" charset="0"/>
                <a:ea typeface="Segoe Print" charset="0"/>
                <a:cs typeface="Segoe Print" charset="0"/>
              </a:rPr>
              <a:t>Point A </a:t>
            </a:r>
            <a:r>
              <a:rPr lang="en-US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(where ray begins)</a:t>
            </a:r>
            <a:r>
              <a:rPr lang="en-US" b="1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          </a:t>
            </a:r>
            <a:r>
              <a:rPr lang="en-US" b="1" dirty="0" smtClean="0">
                <a:latin typeface="Segoe Print" charset="0"/>
                <a:ea typeface="Segoe Print" charset="0"/>
                <a:cs typeface="Segoe Print" charset="0"/>
              </a:rPr>
              <a:t>Point B</a:t>
            </a:r>
            <a:r>
              <a:rPr lang="en-US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 </a:t>
            </a:r>
            <a:r>
              <a:rPr lang="en-US" b="1" dirty="0" smtClean="0">
                <a:latin typeface="Segoe Print" charset="0"/>
                <a:ea typeface="Segoe Print" charset="0"/>
                <a:cs typeface="Segoe Print" charset="0"/>
              </a:rPr>
              <a:t> </a:t>
            </a:r>
          </a:p>
          <a:p>
            <a:r>
              <a:rPr lang="en-US" b="1" dirty="0" smtClean="0">
                <a:latin typeface="Segoe Print" charset="0"/>
                <a:ea typeface="Segoe Print" charset="0"/>
                <a:cs typeface="Segoe Print" charset="0"/>
              </a:rPr>
              <a:t>The image of Segment AB will be 5 times longer</a:t>
            </a:r>
            <a:endParaRPr lang="en-US" b="1" dirty="0"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40"/>
            <a:ext cx="10058400" cy="595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2009" y="-50592"/>
            <a:ext cx="42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25-26</a:t>
            </a:r>
            <a:endParaRPr lang="en-US" sz="44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755"/>
            <a:ext cx="10058400" cy="9586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0" y="5994400"/>
            <a:ext cx="6807200" cy="6197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600" y="1696279"/>
            <a:ext cx="789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 is your center of dilation?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point(s) are you drawing a ray through?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If Point E is further than Point </a:t>
            </a:r>
            <a:r>
              <a:rPr lang="en-US" dirty="0" smtClean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, what does</a:t>
            </a:r>
            <a:b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that tell you about the scale factor?</a:t>
            </a:r>
            <a:endParaRPr lang="en-US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7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066"/>
            <a:ext cx="10058400" cy="595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2009" y="-50592"/>
            <a:ext cx="42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25-26</a:t>
            </a:r>
            <a:endParaRPr lang="en-US" sz="44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849"/>
            <a:ext cx="10058400" cy="119122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01600" y="5963920"/>
            <a:ext cx="6725920" cy="6197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320" y="1696279"/>
            <a:ext cx="789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 is your center of dilation?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point(s) are you drawing a ray through?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If the image is closer to the center of dilation,</a:t>
            </a:r>
            <a:b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does that tell you about it scale factor?</a:t>
            </a:r>
            <a:endParaRPr lang="en-US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952"/>
            <a:ext cx="10058400" cy="595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2009" y="-50592"/>
            <a:ext cx="42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25-26</a:t>
            </a:r>
            <a:endParaRPr lang="en-US" sz="44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273"/>
            <a:ext cx="10058400" cy="76027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042556" y="2315688"/>
            <a:ext cx="3800104" cy="4678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600" y="1696279"/>
            <a:ext cx="7894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If F is dilated to become B, which points </a:t>
            </a:r>
            <a:b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exist on the ray (vector)?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Can the center of dilation be between </a:t>
            </a:r>
            <a:b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two points or does it have to be beyond </a:t>
            </a:r>
            <a:b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both points?</a:t>
            </a:r>
            <a:endParaRPr lang="en-US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4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066"/>
            <a:ext cx="10058400" cy="595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2009" y="-50592"/>
            <a:ext cx="42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25-26</a:t>
            </a:r>
            <a:endParaRPr lang="en-US" sz="44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33"/>
            <a:ext cx="10058400" cy="80564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895600" y="3525520"/>
            <a:ext cx="6695440" cy="4155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150" y="1518479"/>
            <a:ext cx="5676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 is your center of dilation?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point(s) are you drawing a ray through?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iven the scale factor of </a:t>
            </a:r>
            <a:r>
              <a:rPr lang="en-US" dirty="0" smtClean="0">
                <a:solidFill>
                  <a:srgbClr val="00B0F0"/>
                </a:solidFill>
                <a:latin typeface="Comic Sans MS" charset="0"/>
                <a:ea typeface="Comic Sans MS" charset="0"/>
                <a:cs typeface="Comic Sans MS" charset="0"/>
              </a:rPr>
              <a:t>1/3</a:t>
            </a: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, what does that </a:t>
            </a:r>
            <a:b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tell you about the image of Point H?</a:t>
            </a:r>
            <a:endParaRPr lang="en-US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762"/>
            <a:ext cx="10058400" cy="595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2009" y="-50592"/>
            <a:ext cx="42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Pages 25-26</a:t>
            </a:r>
            <a:endParaRPr lang="en-US" sz="440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229"/>
            <a:ext cx="10058400" cy="111676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19100" y="5645426"/>
            <a:ext cx="8883926" cy="8391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600" y="1696279"/>
            <a:ext cx="500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direction takes you from Point F to Point H?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Should the center of dilation be between F and H or to the left of F?</a:t>
            </a:r>
            <a:endParaRPr lang="en-US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1994</TotalTime>
  <Words>993</Words>
  <Application>Microsoft Macintosh PowerPoint</Application>
  <PresentationFormat>Custom</PresentationFormat>
  <Paragraphs>152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Calibri Light</vt:lpstr>
      <vt:lpstr>Comic Sans MS</vt:lpstr>
      <vt:lpstr>Courier New</vt:lpstr>
      <vt:lpstr>Segoe Print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31</cp:revision>
  <dcterms:created xsi:type="dcterms:W3CDTF">2019-09-22T14:24:28Z</dcterms:created>
  <dcterms:modified xsi:type="dcterms:W3CDTF">2020-10-19T19:58:33Z</dcterms:modified>
</cp:coreProperties>
</file>