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0" r:id="rId5"/>
    <p:sldId id="259" r:id="rId6"/>
    <p:sldId id="261" r:id="rId7"/>
    <p:sldId id="258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75"/>
    <p:restoredTop sz="94669"/>
  </p:normalViewPr>
  <p:slideViewPr>
    <p:cSldViewPr snapToGrid="0" snapToObjects="1">
      <p:cViewPr>
        <p:scale>
          <a:sx n="109" d="100"/>
          <a:sy n="109" d="100"/>
        </p:scale>
        <p:origin x="1048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0C12-C07A-4E4A-BF02-578FD8496ADC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8B7F-1920-2349-8D3D-B3A386B2B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5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0C12-C07A-4E4A-BF02-578FD8496ADC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8B7F-1920-2349-8D3D-B3A386B2B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23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0C12-C07A-4E4A-BF02-578FD8496ADC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8B7F-1920-2349-8D3D-B3A386B2B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09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0C12-C07A-4E4A-BF02-578FD8496ADC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8B7F-1920-2349-8D3D-B3A386B2B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4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0C12-C07A-4E4A-BF02-578FD8496ADC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8B7F-1920-2349-8D3D-B3A386B2B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86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0C12-C07A-4E4A-BF02-578FD8496ADC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8B7F-1920-2349-8D3D-B3A386B2B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2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0C12-C07A-4E4A-BF02-578FD8496ADC}" type="datetimeFigureOut">
              <a:rPr lang="en-US" smtClean="0"/>
              <a:t>11/9/18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8B7F-1920-2349-8D3D-B3A386B2B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48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0C12-C07A-4E4A-BF02-578FD8496ADC}" type="datetimeFigureOut">
              <a:rPr lang="en-US" smtClean="0"/>
              <a:t>11/9/18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8B7F-1920-2349-8D3D-B3A386B2B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6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0C12-C07A-4E4A-BF02-578FD8496ADC}" type="datetimeFigureOut">
              <a:rPr lang="en-US" smtClean="0"/>
              <a:t>11/9/18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8B7F-1920-2349-8D3D-B3A386B2B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7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0C12-C07A-4E4A-BF02-578FD8496ADC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8B7F-1920-2349-8D3D-B3A386B2B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0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0C12-C07A-4E4A-BF02-578FD8496ADC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8B7F-1920-2349-8D3D-B3A386B2B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C0C12-C07A-4E4A-BF02-578FD8496ADC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88B7F-1920-2349-8D3D-B3A386B2B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0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221" b="551"/>
          <a:stretch/>
        </p:blipFill>
        <p:spPr>
          <a:xfrm>
            <a:off x="0" y="0"/>
            <a:ext cx="7994074" cy="64109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85112" y="405339"/>
            <a:ext cx="3131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00B050"/>
                </a:solidFill>
                <a:latin typeface="Segoe Print" charset="0"/>
                <a:ea typeface="Segoe Print" charset="0"/>
                <a:cs typeface="Segoe Print" charset="0"/>
              </a:rPr>
              <a:t>Page 40</a:t>
            </a:r>
            <a:endParaRPr lang="en-US" sz="4800">
              <a:solidFill>
                <a:srgbClr val="00B05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951011"/>
              </p:ext>
            </p:extLst>
          </p:nvPr>
        </p:nvGraphicFramePr>
        <p:xfrm>
          <a:off x="8107679" y="884754"/>
          <a:ext cx="3984567" cy="464481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96142"/>
                <a:gridCol w="1040311"/>
                <a:gridCol w="951972"/>
                <a:gridCol w="996142"/>
              </a:tblGrid>
              <a:tr h="559042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Number</a:t>
                      </a:r>
                      <a:r>
                        <a:rPr lang="en-US" sz="1400" b="1" baseline="0" dirty="0" smtClean="0"/>
                        <a:t> of </a:t>
                      </a:r>
                      <a:r>
                        <a:rPr lang="en-US" sz="1400" b="1" dirty="0" smtClean="0"/>
                        <a:t>Orange Squares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Number</a:t>
                      </a:r>
                      <a:r>
                        <a:rPr lang="en-US" sz="1400" b="1" baseline="0" dirty="0" smtClean="0"/>
                        <a:t> of Blue Squares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Number of Red Squares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04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Figure</a:t>
                      </a:r>
                      <a:r>
                        <a:rPr lang="en-US" sz="1400" b="1" baseline="0" dirty="0" smtClean="0"/>
                        <a:t> 1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04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Figure 2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04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Figure</a:t>
                      </a:r>
                      <a:r>
                        <a:rPr lang="en-US" sz="1400" b="1" baseline="0" dirty="0" smtClean="0"/>
                        <a:t> 3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04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Figure</a:t>
                      </a:r>
                      <a:r>
                        <a:rPr lang="en-US" sz="1400" b="1" baseline="0" dirty="0" smtClean="0"/>
                        <a:t> 4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04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Figure 5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04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Figure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04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Figure </a:t>
                      </a:r>
                      <a:r>
                        <a:rPr lang="en-US" sz="1400" b="1" i="1" dirty="0" smtClean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9438640" y="1544320"/>
            <a:ext cx="2653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1      </a:t>
            </a:r>
            <a:r>
              <a:rPr lang="en-US" sz="4000" dirty="0" smtClean="0">
                <a:solidFill>
                  <a:srgbClr val="0070C0"/>
                </a:solidFill>
              </a:rPr>
              <a:t>3</a:t>
            </a:r>
            <a:r>
              <a:rPr lang="en-US" sz="4000" dirty="0" smtClean="0">
                <a:solidFill>
                  <a:srgbClr val="FFC000"/>
                </a:solidFill>
              </a:rPr>
              <a:t>      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1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00" y="4968240"/>
            <a:ext cx="4178300" cy="6049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00" y="4419600"/>
            <a:ext cx="4178300" cy="5541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00" y="3860800"/>
            <a:ext cx="4178300" cy="6400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00" y="3304539"/>
            <a:ext cx="4178300" cy="55626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260080" y="26879"/>
            <a:ext cx="3566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Construct a table with the following rows and columns.  Leave room for additional rows to be added later.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438640" y="2103120"/>
            <a:ext cx="2653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4      </a:t>
            </a:r>
            <a:r>
              <a:rPr lang="en-US" sz="4000" dirty="0" smtClean="0">
                <a:solidFill>
                  <a:srgbClr val="0070C0"/>
                </a:solidFill>
              </a:rPr>
              <a:t>6</a:t>
            </a:r>
            <a:r>
              <a:rPr lang="en-US" sz="4000" dirty="0" smtClean="0">
                <a:solidFill>
                  <a:srgbClr val="FFC000"/>
                </a:solidFill>
              </a:rPr>
              <a:t>      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2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438640" y="2651760"/>
            <a:ext cx="2653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9      </a:t>
            </a:r>
            <a:r>
              <a:rPr lang="en-US" sz="4000" dirty="0" smtClean="0">
                <a:solidFill>
                  <a:srgbClr val="0070C0"/>
                </a:solidFill>
              </a:rPr>
              <a:t>9</a:t>
            </a:r>
            <a:r>
              <a:rPr lang="en-US" sz="4000" dirty="0" smtClean="0">
                <a:solidFill>
                  <a:srgbClr val="FFC000"/>
                </a:solidFill>
              </a:rPr>
              <a:t>      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3</a:t>
            </a:r>
            <a:endParaRPr lang="en-US" sz="4000" dirty="0">
              <a:solidFill>
                <a:srgbClr val="FF00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9306560" y="4897120"/>
            <a:ext cx="2653606" cy="728206"/>
            <a:chOff x="9438640" y="4846320"/>
            <a:chExt cx="2653606" cy="728206"/>
          </a:xfrm>
        </p:grpSpPr>
        <p:sp>
          <p:nvSpPr>
            <p:cNvPr id="31" name="TextBox 30"/>
            <p:cNvSpPr txBox="1"/>
            <p:nvPr/>
          </p:nvSpPr>
          <p:spPr>
            <a:xfrm>
              <a:off x="9438640" y="4866640"/>
              <a:ext cx="26536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C000"/>
                  </a:solidFill>
                </a:rPr>
                <a:t>n      </a:t>
              </a:r>
              <a:r>
                <a:rPr lang="en-US" sz="4000" dirty="0" smtClean="0">
                  <a:solidFill>
                    <a:srgbClr val="0070C0"/>
                  </a:solidFill>
                </a:rPr>
                <a:t>3n</a:t>
              </a:r>
              <a:r>
                <a:rPr lang="en-US" sz="4000" dirty="0" smtClean="0">
                  <a:solidFill>
                    <a:srgbClr val="FFC000"/>
                  </a:solidFill>
                </a:rPr>
                <a:t>     </a:t>
              </a:r>
              <a:r>
                <a:rPr lang="en-US" sz="2000" dirty="0" smtClean="0">
                  <a:solidFill>
                    <a:srgbClr val="FFC000"/>
                  </a:solidFill>
                </a:rPr>
                <a:t> </a:t>
              </a:r>
              <a:r>
                <a:rPr lang="en-US" sz="4000" dirty="0" smtClean="0">
                  <a:solidFill>
                    <a:srgbClr val="FF0000"/>
                  </a:solidFill>
                </a:rPr>
                <a:t>n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682480" y="4846320"/>
              <a:ext cx="40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C000"/>
                  </a:solidFill>
                </a:rPr>
                <a:t>2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4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" r="2477" b="4006"/>
          <a:stretch/>
        </p:blipFill>
        <p:spPr>
          <a:xfrm>
            <a:off x="0" y="830997"/>
            <a:ext cx="12074769" cy="58917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218" y="0"/>
            <a:ext cx="11305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00B050"/>
                </a:solidFill>
                <a:latin typeface="Segoe Print" charset="0"/>
                <a:ea typeface="Segoe Print" charset="0"/>
                <a:cs typeface="Segoe Print" charset="0"/>
              </a:rPr>
              <a:t>Closing Question (not in your book)</a:t>
            </a:r>
            <a:endParaRPr lang="en-US" sz="4800">
              <a:solidFill>
                <a:srgbClr val="00B05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1" y="2165837"/>
            <a:ext cx="5076364" cy="40239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123" y="2391507"/>
            <a:ext cx="48885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B0F0"/>
                </a:solidFill>
              </a:rPr>
              <a:t>What is the slope of the line in this graph?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What is the meaning of the slope in the context of this graph?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B0F0"/>
                </a:solidFill>
              </a:rPr>
              <a:t>What is the y-intercept in this graph?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What is the meaning of the y-intercept in the context of this graph?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64123" y="1946030"/>
            <a:ext cx="3341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Questions: </a:t>
            </a:r>
            <a:endParaRPr lang="en-US" sz="320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673969" y="2414953"/>
            <a:ext cx="6400800" cy="229772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87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9" y="172720"/>
            <a:ext cx="7357741" cy="66852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00933" y="-90379"/>
            <a:ext cx="3131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Segoe Print" charset="0"/>
                <a:ea typeface="Segoe Print" charset="0"/>
                <a:cs typeface="Segoe Print" charset="0"/>
              </a:rPr>
              <a:t>Page 41</a:t>
            </a:r>
            <a:endParaRPr lang="en-US" sz="4800" dirty="0">
              <a:solidFill>
                <a:srgbClr val="00B05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06" y="857090"/>
            <a:ext cx="2528673" cy="45378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" t="1301" r="2050" b="3089"/>
          <a:stretch/>
        </p:blipFill>
        <p:spPr>
          <a:xfrm>
            <a:off x="7000183" y="857090"/>
            <a:ext cx="2617894" cy="4537870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9618077" y="856282"/>
            <a:ext cx="0" cy="45354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000240" y="857090"/>
            <a:ext cx="5120639" cy="45277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488" y="0"/>
            <a:ext cx="636251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" t="1301" r="2050" b="3089"/>
          <a:stretch/>
        </p:blipFill>
        <p:spPr>
          <a:xfrm>
            <a:off x="1" y="1"/>
            <a:ext cx="5823242" cy="6858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826365" y="0"/>
            <a:ext cx="0" cy="685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01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45" b="50769"/>
          <a:stretch/>
        </p:blipFill>
        <p:spPr>
          <a:xfrm>
            <a:off x="0" y="0"/>
            <a:ext cx="5300621" cy="44899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t="734" r="11985" b="92892"/>
          <a:stretch/>
        </p:blipFill>
        <p:spPr>
          <a:xfrm>
            <a:off x="23446" y="5834756"/>
            <a:ext cx="7033846" cy="39109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272954" y="-926123"/>
            <a:ext cx="3131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Segoe Print" charset="0"/>
                <a:ea typeface="Segoe Print" charset="0"/>
                <a:cs typeface="Segoe Print" charset="0"/>
              </a:rPr>
              <a:t>Page 42</a:t>
            </a:r>
            <a:endParaRPr lang="en-US" sz="4800" dirty="0">
              <a:solidFill>
                <a:srgbClr val="00B05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8" t="6666" r="1601" b="20171"/>
          <a:stretch/>
        </p:blipFill>
        <p:spPr>
          <a:xfrm>
            <a:off x="7420707" y="0"/>
            <a:ext cx="4607169" cy="62400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" t="82050" r="4921" b="3205"/>
          <a:stretch/>
        </p:blipFill>
        <p:spPr>
          <a:xfrm>
            <a:off x="0" y="4791755"/>
            <a:ext cx="7537938" cy="10111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938" y="3399692"/>
            <a:ext cx="175846" cy="1758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735" y="656491"/>
            <a:ext cx="175846" cy="17584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620" y="4314093"/>
            <a:ext cx="175846" cy="1758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816" y="2485293"/>
            <a:ext cx="175846" cy="1758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417" y="1570896"/>
            <a:ext cx="175846" cy="17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8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4" r="-1260"/>
          <a:stretch/>
        </p:blipFill>
        <p:spPr>
          <a:xfrm>
            <a:off x="1" y="152400"/>
            <a:ext cx="12274062" cy="6829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4" r="-1260"/>
          <a:stretch/>
        </p:blipFill>
        <p:spPr>
          <a:xfrm>
            <a:off x="0" y="0"/>
            <a:ext cx="12274062" cy="68297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34400" y="0"/>
            <a:ext cx="3131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Segoe Print" charset="0"/>
                <a:ea typeface="Segoe Print" charset="0"/>
                <a:cs typeface="Segoe Print" charset="0"/>
              </a:rPr>
              <a:t>Page 43</a:t>
            </a:r>
            <a:endParaRPr lang="en-US" sz="4800" dirty="0">
              <a:solidFill>
                <a:srgbClr val="00B05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18891" y="1172309"/>
            <a:ext cx="3610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x        y</a:t>
            </a:r>
            <a:endParaRPr lang="en-US" sz="360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4494" y="2686088"/>
            <a:ext cx="612648" cy="6165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16218" y="3342577"/>
            <a:ext cx="612648" cy="6165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4495" y="3999066"/>
            <a:ext cx="612648" cy="616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785" y="2686089"/>
            <a:ext cx="611554" cy="6115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09" y="3342578"/>
            <a:ext cx="611554" cy="6115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786" y="3999067"/>
            <a:ext cx="611554" cy="61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5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08123" y="1242647"/>
            <a:ext cx="3131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Segoe Print" charset="0"/>
                <a:ea typeface="Segoe Print" charset="0"/>
                <a:cs typeface="Segoe Print" charset="0"/>
              </a:rPr>
              <a:t>Page 44</a:t>
            </a:r>
            <a:endParaRPr lang="en-US" sz="4800" dirty="0">
              <a:solidFill>
                <a:srgbClr val="00B05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751385" y="1441938"/>
            <a:ext cx="2274276" cy="2684585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71" y="3563821"/>
            <a:ext cx="175846" cy="17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5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26"/>
            <a:ext cx="12063046" cy="650172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60873" y="293077"/>
            <a:ext cx="3131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Segoe Print" charset="0"/>
                <a:ea typeface="Segoe Print" charset="0"/>
                <a:cs typeface="Segoe Print" charset="0"/>
              </a:rPr>
              <a:t>Page 45</a:t>
            </a:r>
            <a:endParaRPr lang="en-US" sz="4800" dirty="0">
              <a:solidFill>
                <a:srgbClr val="00B05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40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" b="1027"/>
          <a:stretch/>
        </p:blipFill>
        <p:spPr>
          <a:xfrm>
            <a:off x="0" y="0"/>
            <a:ext cx="10937631" cy="52899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6953" r="331"/>
          <a:stretch/>
        </p:blipFill>
        <p:spPr>
          <a:xfrm>
            <a:off x="0" y="4619771"/>
            <a:ext cx="11535508" cy="22419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7" y="1034430"/>
            <a:ext cx="8663353" cy="28009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8" t="20398" r="32927" b="28059"/>
          <a:stretch/>
        </p:blipFill>
        <p:spPr>
          <a:xfrm>
            <a:off x="1887415" y="1247147"/>
            <a:ext cx="3071448" cy="26246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1" t="2231" r="21626" b="45022"/>
          <a:stretch/>
        </p:blipFill>
        <p:spPr>
          <a:xfrm>
            <a:off x="5896706" y="1589900"/>
            <a:ext cx="5099539" cy="21101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14301" y="508048"/>
            <a:ext cx="3995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Segoe Print" charset="0"/>
                <a:ea typeface="Segoe Print" charset="0"/>
                <a:cs typeface="Segoe Print" charset="0"/>
              </a:rPr>
              <a:t>Pages 45-46</a:t>
            </a:r>
            <a:endParaRPr lang="en-US" sz="4000" dirty="0">
              <a:solidFill>
                <a:srgbClr val="00B05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1138" y="999261"/>
            <a:ext cx="2127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Lin’s Recipe</a:t>
            </a:r>
            <a:endParaRPr lang="en-US" sz="2400" dirty="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62095" y="1304060"/>
            <a:ext cx="2684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Noah’s </a:t>
            </a:r>
            <a:r>
              <a:rPr lang="en-US" sz="24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Recipe</a:t>
            </a:r>
            <a:endParaRPr lang="en-US" sz="2400" dirty="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84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94216" cy="10902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2640" r="66931" b="45085"/>
          <a:stretch/>
        </p:blipFill>
        <p:spPr>
          <a:xfrm>
            <a:off x="199293" y="1746737"/>
            <a:ext cx="3915507" cy="46196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3852" y="803701"/>
            <a:ext cx="3131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Segoe Print" charset="0"/>
                <a:ea typeface="Segoe Print" charset="0"/>
                <a:cs typeface="Segoe Print" charset="0"/>
              </a:rPr>
              <a:t>Page 46</a:t>
            </a:r>
            <a:endParaRPr lang="en-US" sz="4800" dirty="0">
              <a:solidFill>
                <a:srgbClr val="00B05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4" t="4389" r="1238" b="6413"/>
          <a:stretch/>
        </p:blipFill>
        <p:spPr>
          <a:xfrm>
            <a:off x="5298830" y="674747"/>
            <a:ext cx="5392615" cy="61116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915" y="4607168"/>
            <a:ext cx="175846" cy="1758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3138" y="4970585"/>
            <a:ext cx="79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egoe Print" charset="0"/>
                <a:ea typeface="Segoe Print" charset="0"/>
                <a:cs typeface="Segoe Print" charset="0"/>
              </a:rPr>
              <a:t>(</a:t>
            </a:r>
            <a:r>
              <a:rPr lang="en-US" sz="32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y</a:t>
            </a:r>
            <a:r>
              <a:rPr lang="en-US" sz="2800" dirty="0" smtClean="0">
                <a:latin typeface="Segoe Print" charset="0"/>
                <a:ea typeface="Segoe Print" charset="0"/>
                <a:cs typeface="Segoe Print" charset="0"/>
              </a:rPr>
              <a:t>)</a:t>
            </a:r>
            <a:endParaRPr lang="en-US" sz="2800" dirty="0">
              <a:latin typeface="Segoe Print" charset="0"/>
              <a:ea typeface="Segoe Print" charset="0"/>
              <a:cs typeface="Segoe Print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282" y="4114803"/>
            <a:ext cx="175846" cy="1758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371" y="3610710"/>
            <a:ext cx="175846" cy="1758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65" y="3118339"/>
            <a:ext cx="175846" cy="1758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837" y="2614244"/>
            <a:ext cx="175846" cy="1758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929" y="2110152"/>
            <a:ext cx="175846" cy="1758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021" y="1617783"/>
            <a:ext cx="175846" cy="17584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392" y="1125414"/>
            <a:ext cx="175846" cy="17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3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141</Words>
  <Application>Microsoft Macintosh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Calibri Light</vt:lpstr>
      <vt:lpstr>Segoe Print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14</cp:revision>
  <dcterms:created xsi:type="dcterms:W3CDTF">2018-11-09T20:52:27Z</dcterms:created>
  <dcterms:modified xsi:type="dcterms:W3CDTF">2018-11-10T22:08:26Z</dcterms:modified>
</cp:coreProperties>
</file>