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71" r:id="rId2"/>
    <p:sldId id="256" r:id="rId3"/>
    <p:sldId id="261" r:id="rId4"/>
    <p:sldId id="260" r:id="rId5"/>
    <p:sldId id="272" r:id="rId6"/>
    <p:sldId id="275" r:id="rId7"/>
    <p:sldId id="276" r:id="rId8"/>
    <p:sldId id="279" r:id="rId9"/>
    <p:sldId id="277" r:id="rId10"/>
    <p:sldId id="274" r:id="rId11"/>
    <p:sldId id="273" r:id="rId12"/>
    <p:sldId id="280" r:id="rId13"/>
    <p:sldId id="258" r:id="rId14"/>
    <p:sldId id="257" r:id="rId15"/>
    <p:sldId id="259" r:id="rId16"/>
    <p:sldId id="286" r:id="rId17"/>
    <p:sldId id="281" r:id="rId18"/>
    <p:sldId id="282" r:id="rId19"/>
    <p:sldId id="284" r:id="rId20"/>
    <p:sldId id="283" r:id="rId21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72"/>
    <p:restoredTop sz="94631"/>
  </p:normalViewPr>
  <p:slideViewPr>
    <p:cSldViewPr snapToGrid="0" snapToObjects="1">
      <p:cViewPr>
        <p:scale>
          <a:sx n="103" d="100"/>
          <a:sy n="103" d="100"/>
        </p:scale>
        <p:origin x="920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09733-4744-6242-8819-83EB02E32AD4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6366F-C7F0-D64A-A0D4-B148028E0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57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A9017-58E5-CC4A-9F57-73626F1834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89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A9017-58E5-CC4A-9F57-73626F1834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0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23FE-3164-AE42-81B8-A1EB4C788DFE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5EB5-442B-2542-BC74-050A54A2AF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23FE-3164-AE42-81B8-A1EB4C788DFE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5EB5-442B-2542-BC74-050A54A2AF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23FE-3164-AE42-81B8-A1EB4C788DFE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5EB5-442B-2542-BC74-050A54A2AF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23FE-3164-AE42-81B8-A1EB4C788DFE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5EB5-442B-2542-BC74-050A54A2AF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23FE-3164-AE42-81B8-A1EB4C788DFE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5EB5-442B-2542-BC74-050A54A2AF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23FE-3164-AE42-81B8-A1EB4C788DFE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5EB5-442B-2542-BC74-050A54A2AF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23FE-3164-AE42-81B8-A1EB4C788DFE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5EB5-442B-2542-BC74-050A54A2AF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23FE-3164-AE42-81B8-A1EB4C788DFE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5EB5-442B-2542-BC74-050A54A2AF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23FE-3164-AE42-81B8-A1EB4C788DFE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5EB5-442B-2542-BC74-050A54A2AF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23FE-3164-AE42-81B8-A1EB4C788DFE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5EB5-442B-2542-BC74-050A54A2AF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23FE-3164-AE42-81B8-A1EB4C788DFE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5EB5-442B-2542-BC74-050A54A2AF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523FE-3164-AE42-81B8-A1EB4C788DFE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55EB5-442B-2542-BC74-050A54A2A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6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" y="1372"/>
            <a:ext cx="10055200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What am I learning?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00B050"/>
                </a:solidFill>
                <a:latin typeface="Chalkboard" charset="0"/>
                <a:ea typeface="Chalkboard" charset="0"/>
                <a:cs typeface="Chalkboard" charset="0"/>
              </a:rPr>
              <a:t>How to </a:t>
            </a:r>
            <a:r>
              <a:rPr lang="en-US" sz="2400" dirty="0" smtClean="0">
                <a:solidFill>
                  <a:srgbClr val="00B050"/>
                </a:solidFill>
                <a:latin typeface="Chalkboard" charset="0"/>
                <a:ea typeface="Chalkboard" charset="0"/>
                <a:cs typeface="Chalkboard" charset="0"/>
              </a:rPr>
              <a:t>write equations in slope-intercept form.</a:t>
            </a:r>
            <a:endParaRPr lang="en-US" sz="2400" dirty="0" smtClean="0">
              <a:solidFill>
                <a:srgbClr val="00B050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00B050"/>
                </a:solidFill>
                <a:latin typeface="Chalkboard" charset="0"/>
                <a:ea typeface="Chalkboard" charset="0"/>
                <a:cs typeface="Chalkboard" charset="0"/>
              </a:rPr>
              <a:t>How to </a:t>
            </a:r>
            <a:r>
              <a:rPr lang="en-US" sz="2400" dirty="0" smtClean="0">
                <a:solidFill>
                  <a:srgbClr val="00B050"/>
                </a:solidFill>
                <a:latin typeface="Chalkboard" charset="0"/>
                <a:ea typeface="Chalkboard" charset="0"/>
                <a:cs typeface="Chalkboard" charset="0"/>
              </a:rPr>
              <a:t>determine if </a:t>
            </a:r>
            <a:r>
              <a:rPr lang="en-US" sz="2400" dirty="0" smtClean="0">
                <a:solidFill>
                  <a:srgbClr val="00B050"/>
                </a:solidFill>
                <a:latin typeface="Chalkboard" charset="0"/>
                <a:ea typeface="Chalkboard" charset="0"/>
                <a:cs typeface="Chalkboard" charset="0"/>
              </a:rPr>
              <a:t>equations have equivalent meanings when written in different forms (such as order).</a:t>
            </a:r>
            <a:endParaRPr lang="en-US" sz="2400" dirty="0" smtClean="0">
              <a:solidFill>
                <a:srgbClr val="00B050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00B050"/>
                </a:solidFill>
                <a:latin typeface="Chalkboard" charset="0"/>
                <a:ea typeface="Chalkboard" charset="0"/>
                <a:cs typeface="Chalkboard" charset="0"/>
              </a:rPr>
              <a:t>How to use the slope (m) and y-intercept (b) when interpreting rate of change in a graph, table, or equation</a:t>
            </a:r>
            <a:r>
              <a:rPr lang="en-US" sz="2400" dirty="0" smtClean="0">
                <a:solidFill>
                  <a:srgbClr val="00B050"/>
                </a:solidFill>
                <a:latin typeface="Chalkboard" charset="0"/>
                <a:ea typeface="Chalkboard" charset="0"/>
                <a:cs typeface="Chalkboard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sz="2400" i="1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How </a:t>
            </a:r>
            <a:r>
              <a:rPr lang="en-US" sz="2400" i="1" dirty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will I know if I have learned the lesson’s objective?</a:t>
            </a:r>
          </a:p>
          <a:p>
            <a:pPr marL="342900" lvl="0" indent="-342900">
              <a:buFont typeface="Courier New" charset="0"/>
              <a:buChar char="o"/>
            </a:pPr>
            <a:r>
              <a:rPr lang="en-US" sz="2400" dirty="0">
                <a:solidFill>
                  <a:srgbClr val="00B0F0"/>
                </a:solidFill>
              </a:rPr>
              <a:t>Students can write equations of lines using y=mx+b.</a:t>
            </a:r>
          </a:p>
          <a:p>
            <a:pPr marL="342900" lvl="0" indent="-342900">
              <a:buFont typeface="Courier New" charset="0"/>
              <a:buChar char="o"/>
            </a:pPr>
            <a:r>
              <a:rPr lang="en-US" sz="2400" dirty="0">
                <a:solidFill>
                  <a:srgbClr val="00B0F0"/>
                </a:solidFill>
              </a:rPr>
              <a:t>Students can explain where to find the slope and vertical intercept in both an equation and its graph.</a:t>
            </a:r>
          </a:p>
          <a:p>
            <a:pPr marL="342900" lvl="0" indent="-342900">
              <a:buFont typeface="Courier New" charset="0"/>
              <a:buChar char="o"/>
            </a:pPr>
            <a:r>
              <a:rPr lang="en-US" sz="2400" dirty="0">
                <a:solidFill>
                  <a:srgbClr val="00B0F0"/>
                </a:solidFill>
              </a:rPr>
              <a:t>Students understand that parts of equations can be given in a different order without altering the meaning.  In the case of slope-intercept form y=mx+b, understand that if an equation were given in the form of </a:t>
            </a:r>
            <a:r>
              <a:rPr lang="en-US" sz="2400" dirty="0" smtClean="0">
                <a:solidFill>
                  <a:srgbClr val="00B0F0"/>
                </a:solidFill>
              </a:rPr>
              <a:t>y=b+mx would </a:t>
            </a:r>
            <a:r>
              <a:rPr lang="en-US" sz="2400" dirty="0">
                <a:solidFill>
                  <a:srgbClr val="00B0F0"/>
                </a:solidFill>
              </a:rPr>
              <a:t>have the same value (b would still represent the y-intercept, and mx would still represent the coefficient multiplied by x</a:t>
            </a:r>
            <a:r>
              <a:rPr lang="en-US" sz="2400" dirty="0" smtClean="0">
                <a:solidFill>
                  <a:srgbClr val="00B0F0"/>
                </a:solidFill>
              </a:rPr>
              <a:t>).</a:t>
            </a:r>
          </a:p>
          <a:p>
            <a:pPr marL="342900" lvl="0" indent="-342900">
              <a:buFont typeface="Courier New" charset="0"/>
              <a:buChar char="o"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i="1" dirty="0">
                <a:solidFill>
                  <a:srgbClr val="FF0000"/>
                </a:solidFill>
              </a:rPr>
              <a:t>8.G.1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i="1" u="sng" dirty="0">
                <a:solidFill>
                  <a:schemeClr val="bg1"/>
                </a:solidFill>
              </a:rPr>
              <a:t>Verify experimentally the properties of rotations, reflections, and translations</a:t>
            </a:r>
            <a:r>
              <a:rPr lang="en-US" sz="2400" i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400" b="1" i="1" dirty="0">
                <a:solidFill>
                  <a:srgbClr val="FF0000"/>
                </a:solidFill>
              </a:rPr>
              <a:t>8.EE.B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i="1" u="sng" dirty="0">
                <a:solidFill>
                  <a:schemeClr val="bg1"/>
                </a:solidFill>
              </a:rPr>
              <a:t>Understand the connections between proportional relationships, lines, and linear equations</a:t>
            </a:r>
            <a:r>
              <a:rPr lang="en-US" sz="2400" i="1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342900" lvl="0" indent="-342900">
              <a:buFont typeface="Courier New" charset="0"/>
              <a:buChar char="o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3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2" y="68327"/>
            <a:ext cx="9869214" cy="59015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48081" y="6096002"/>
            <a:ext cx="617355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OpenSans" charset="0"/>
              </a:rPr>
              <a:t>4. Write an equation for each line.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chemeClr val="bg1"/>
                </a:solidFill>
                <a:ea typeface="OpenSans" charset="0"/>
              </a:rPr>
              <a:t>(Use slope-intercept form y=</a:t>
            </a:r>
            <a:r>
              <a:rPr lang="en-US" altLang="en-US" sz="3200" dirty="0" err="1" smtClean="0">
                <a:solidFill>
                  <a:schemeClr val="bg1"/>
                </a:solidFill>
                <a:ea typeface="OpenSans" charset="0"/>
              </a:rPr>
              <a:t>mx+b</a:t>
            </a:r>
            <a:r>
              <a:rPr lang="en-US" altLang="en-US" sz="3200" dirty="0">
                <a:solidFill>
                  <a:schemeClr val="bg1"/>
                </a:solidFill>
                <a:ea typeface="OpenSans" charset="0"/>
              </a:rPr>
              <a:t>)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 rot="20253550">
            <a:off x="4720517" y="3636125"/>
            <a:ext cx="3520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y</a:t>
            </a:r>
            <a:r>
              <a:rPr lang="en-US" sz="4000" dirty="0" smtClean="0">
                <a:latin typeface="Segoe Print" charset="0"/>
                <a:ea typeface="Segoe Print" charset="0"/>
                <a:cs typeface="Segoe Print" charset="0"/>
              </a:rPr>
              <a:t>=</a:t>
            </a:r>
            <a:r>
              <a:rPr lang="en-US" sz="4400" dirty="0" smtClean="0">
                <a:solidFill>
                  <a:srgbClr val="00B050"/>
                </a:solidFill>
                <a:latin typeface="Damascus" charset="-78"/>
                <a:ea typeface="Damascus" charset="-78"/>
                <a:cs typeface="Damascus" charset="-78"/>
              </a:rPr>
              <a:t>10</a:t>
            </a:r>
            <a:r>
              <a:rPr lang="en-US" sz="40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x</a:t>
            </a:r>
            <a:endParaRPr lang="en-US" sz="4000" dirty="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253550">
            <a:off x="3839251" y="1429631"/>
            <a:ext cx="3520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Segoe Print" charset="0"/>
                <a:ea typeface="Segoe Print" charset="0"/>
                <a:cs typeface="Segoe Print" charset="0"/>
              </a:rPr>
              <a:t>y</a:t>
            </a:r>
            <a:r>
              <a:rPr lang="en-US" sz="4000" dirty="0" smtClean="0">
                <a:latin typeface="Segoe Print" charset="0"/>
                <a:ea typeface="Segoe Print" charset="0"/>
                <a:cs typeface="Segoe Print" charset="0"/>
              </a:rPr>
              <a:t>=</a:t>
            </a:r>
            <a:r>
              <a:rPr lang="en-US" sz="4400" dirty="0" smtClean="0">
                <a:solidFill>
                  <a:srgbClr val="002060"/>
                </a:solidFill>
                <a:latin typeface="Damascus" charset="-78"/>
                <a:ea typeface="Damascus" charset="-78"/>
                <a:cs typeface="Damascus" charset="-78"/>
              </a:rPr>
              <a:t>10</a:t>
            </a:r>
            <a:r>
              <a:rPr lang="en-US" sz="4000" dirty="0" smtClean="0">
                <a:solidFill>
                  <a:srgbClr val="00B0F0"/>
                </a:solidFill>
                <a:latin typeface="Segoe Print" charset="0"/>
                <a:ea typeface="Segoe Print" charset="0"/>
                <a:cs typeface="Segoe Print" charset="0"/>
              </a:rPr>
              <a:t>x</a:t>
            </a:r>
            <a:r>
              <a:rPr lang="en-US" sz="4000" dirty="0" smtClean="0">
                <a:latin typeface="Segoe Print" charset="0"/>
                <a:ea typeface="Segoe Print" charset="0"/>
                <a:cs typeface="Segoe Print" charset="0"/>
              </a:rPr>
              <a:t>+</a:t>
            </a:r>
            <a:r>
              <a:rPr lang="en-US" sz="4400" dirty="0" smtClean="0">
                <a:solidFill>
                  <a:srgbClr val="002060"/>
                </a:solidFill>
                <a:latin typeface="Damascus" charset="-78"/>
                <a:ea typeface="Damascus" charset="-78"/>
                <a:cs typeface="Damascus" charset="-78"/>
              </a:rPr>
              <a:t>30</a:t>
            </a:r>
            <a:endParaRPr lang="en-US" sz="4400" dirty="0">
              <a:solidFill>
                <a:srgbClr val="002060"/>
              </a:solidFill>
              <a:latin typeface="Damascus" charset="-78"/>
              <a:ea typeface="Damascus" charset="-78"/>
              <a:cs typeface="Damascus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87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9" y="3606582"/>
            <a:ext cx="486748" cy="40642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126" y="171926"/>
            <a:ext cx="10107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8.3 Translating a Line                  </a:t>
            </a:r>
            <a:r>
              <a:rPr lang="en-US" sz="3200" dirty="0" smtClean="0">
                <a:solidFill>
                  <a:srgbClr val="00B050"/>
                </a:solidFill>
                <a:latin typeface="Segoe Print" charset="0"/>
                <a:ea typeface="Segoe Print" charset="0"/>
                <a:cs typeface="Segoe Print" charset="0"/>
              </a:rPr>
              <a:t>Page 57</a:t>
            </a:r>
            <a:endParaRPr lang="en-US" sz="3600" b="1" dirty="0">
              <a:solidFill>
                <a:srgbClr val="00B050"/>
              </a:solidFill>
              <a:ea typeface="Chalkboard" charset="0"/>
              <a:cs typeface="Chalkboar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4" t="15687" r="1224" b="29575"/>
          <a:stretch/>
        </p:blipFill>
        <p:spPr>
          <a:xfrm>
            <a:off x="2635825" y="1790700"/>
            <a:ext cx="7315769" cy="5880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" t="73693" r="75385"/>
          <a:stretch/>
        </p:blipFill>
        <p:spPr>
          <a:xfrm>
            <a:off x="462337" y="3606582"/>
            <a:ext cx="2037418" cy="40642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125" y="1752600"/>
            <a:ext cx="24166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1. Select all the </a:t>
            </a:r>
            <a:br>
              <a:rPr lang="en-US" sz="2800" dirty="0" smtClean="0">
                <a:solidFill>
                  <a:srgbClr val="00B0F0"/>
                </a:solidFill>
              </a:rPr>
            </a:br>
            <a:r>
              <a:rPr lang="en-US" sz="2800" dirty="0" smtClean="0">
                <a:solidFill>
                  <a:srgbClr val="00B0F0"/>
                </a:solidFill>
              </a:rPr>
              <a:t>    equations </a:t>
            </a:r>
            <a:br>
              <a:rPr lang="en-US" sz="2800" dirty="0" smtClean="0">
                <a:solidFill>
                  <a:srgbClr val="00B0F0"/>
                </a:solidFill>
              </a:rPr>
            </a:br>
            <a:r>
              <a:rPr lang="en-US" sz="2800" dirty="0" smtClean="0">
                <a:solidFill>
                  <a:srgbClr val="00B0F0"/>
                </a:solidFill>
              </a:rPr>
              <a:t>    whose graph </a:t>
            </a:r>
            <a:br>
              <a:rPr lang="en-US" sz="2800" dirty="0" smtClean="0">
                <a:solidFill>
                  <a:srgbClr val="00B0F0"/>
                </a:solidFill>
              </a:rPr>
            </a:br>
            <a:r>
              <a:rPr lang="en-US" sz="2800" dirty="0" smtClean="0">
                <a:solidFill>
                  <a:srgbClr val="00B0F0"/>
                </a:solidFill>
              </a:rPr>
              <a:t>    is the line </a:t>
            </a:r>
            <a:r>
              <a:rPr lang="en-US" sz="2800" i="1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h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125" y="680501"/>
            <a:ext cx="997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This graph shows two lines. Line </a:t>
            </a:r>
            <a:r>
              <a:rPr lang="en-US" sz="3200" i="1" dirty="0" smtClean="0">
                <a:solidFill>
                  <a:srgbClr val="00B050"/>
                </a:solidFill>
              </a:rPr>
              <a:t>a</a:t>
            </a:r>
            <a:r>
              <a:rPr lang="en-US" sz="3200" dirty="0" smtClean="0">
                <a:solidFill>
                  <a:schemeClr val="bg1"/>
                </a:solidFill>
              </a:rPr>
              <a:t> goes through the origin (0,0). Line </a:t>
            </a:r>
            <a:r>
              <a:rPr lang="en-US" sz="3200" i="1" dirty="0" smtClean="0">
                <a:solidFill>
                  <a:srgbClr val="00B050"/>
                </a:solidFill>
              </a:rPr>
              <a:t>h</a:t>
            </a:r>
            <a:r>
              <a:rPr lang="en-US" sz="3200" dirty="0" smtClean="0">
                <a:solidFill>
                  <a:schemeClr val="bg1"/>
                </a:solidFill>
              </a:rPr>
              <a:t> is the image of line a under a translation.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6458" y="3777964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9814" y="3324592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55696" y="2845646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01578" y="2379400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896601">
            <a:off x="5418643" y="2856421"/>
            <a:ext cx="3520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Segoe Print" charset="0"/>
                <a:ea typeface="Segoe Print" charset="0"/>
                <a:cs typeface="Segoe Print" charset="0"/>
              </a:rPr>
              <a:t>y</a:t>
            </a:r>
            <a:r>
              <a:rPr lang="en-US" sz="4000" dirty="0" smtClean="0">
                <a:latin typeface="Segoe Print" charset="0"/>
                <a:ea typeface="Segoe Print" charset="0"/>
                <a:cs typeface="Segoe Print" charset="0"/>
              </a:rPr>
              <a:t> = </a:t>
            </a:r>
            <a:r>
              <a:rPr lang="en-US" sz="4400" dirty="0" smtClean="0">
                <a:solidFill>
                  <a:srgbClr val="FF0000"/>
                </a:solidFill>
                <a:ea typeface="Segoe Print" charset="0"/>
                <a:cs typeface="Segoe Print" charset="0"/>
              </a:rPr>
              <a:t>¼</a:t>
            </a:r>
            <a:r>
              <a:rPr lang="en-US" sz="4400" dirty="0" smtClean="0">
                <a:solidFill>
                  <a:srgbClr val="002060"/>
                </a:solidFill>
                <a:ea typeface="Segoe Print" charset="0"/>
                <a:cs typeface="Segoe Print" charset="0"/>
              </a:rPr>
              <a:t> </a:t>
            </a:r>
            <a:r>
              <a:rPr lang="en-US" sz="4000" dirty="0" smtClean="0">
                <a:solidFill>
                  <a:srgbClr val="00B0F0"/>
                </a:solidFill>
                <a:latin typeface="Segoe Print" charset="0"/>
                <a:ea typeface="Segoe Print" charset="0"/>
                <a:cs typeface="Segoe Print" charset="0"/>
              </a:rPr>
              <a:t>x</a:t>
            </a:r>
            <a:endParaRPr lang="en-US" sz="4400" dirty="0">
              <a:solidFill>
                <a:srgbClr val="002060"/>
              </a:solidFill>
              <a:latin typeface="Damascus" charset="-78"/>
              <a:ea typeface="Damascus" charset="-78"/>
              <a:cs typeface="Damascus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5889" y="3777964"/>
            <a:ext cx="338093" cy="424166"/>
          </a:xfrm>
          <a:prstGeom prst="rect">
            <a:avLst/>
          </a:prstGeom>
          <a:noFill/>
          <a:ln cap="rnd">
            <a:solidFill>
              <a:srgbClr val="7030A0"/>
            </a:solidFill>
            <a:miter lim="800000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4179" y="4413246"/>
            <a:ext cx="338093" cy="424166"/>
          </a:xfrm>
          <a:prstGeom prst="rect">
            <a:avLst/>
          </a:prstGeom>
          <a:noFill/>
          <a:ln cap="rnd">
            <a:solidFill>
              <a:srgbClr val="7030A0"/>
            </a:solidFill>
            <a:miter lim="800000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84179" y="5070791"/>
            <a:ext cx="338093" cy="424166"/>
          </a:xfrm>
          <a:prstGeom prst="rect">
            <a:avLst/>
          </a:prstGeom>
          <a:noFill/>
          <a:ln cap="rnd">
            <a:solidFill>
              <a:srgbClr val="7030A0"/>
            </a:solidFill>
            <a:miter lim="800000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84179" y="5738610"/>
            <a:ext cx="338093" cy="424166"/>
          </a:xfrm>
          <a:prstGeom prst="rect">
            <a:avLst/>
          </a:prstGeom>
          <a:noFill/>
          <a:ln cap="rnd">
            <a:solidFill>
              <a:srgbClr val="7030A0"/>
            </a:solidFill>
            <a:miter lim="800000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2469" y="6384168"/>
            <a:ext cx="338093" cy="424166"/>
          </a:xfrm>
          <a:prstGeom prst="rect">
            <a:avLst/>
          </a:prstGeom>
          <a:noFill/>
          <a:ln cap="rnd">
            <a:solidFill>
              <a:srgbClr val="7030A0"/>
            </a:solidFill>
            <a:miter lim="800000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82469" y="7051987"/>
            <a:ext cx="338093" cy="424166"/>
          </a:xfrm>
          <a:prstGeom prst="rect">
            <a:avLst/>
          </a:prstGeom>
          <a:noFill/>
          <a:ln cap="rnd">
            <a:solidFill>
              <a:srgbClr val="7030A0"/>
            </a:solidFill>
            <a:miter lim="800000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5469663" y="4467716"/>
            <a:ext cx="1370070" cy="1253269"/>
          </a:xfrm>
          <a:prstGeom prst="downArrow">
            <a:avLst/>
          </a:prstGeom>
          <a:solidFill>
            <a:srgbClr val="00B0F0">
              <a:alpha val="29000"/>
            </a:srgbClr>
          </a:solidFill>
          <a:ln w="28575">
            <a:solidFill>
              <a:srgbClr val="00B050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3" y="3678950"/>
            <a:ext cx="630459" cy="62319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1" y="4341376"/>
            <a:ext cx="585627" cy="58731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3" y="4985780"/>
            <a:ext cx="630459" cy="6231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3" y="5641100"/>
            <a:ext cx="630459" cy="62319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3" y="6292610"/>
            <a:ext cx="630459" cy="62319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1" y="6985516"/>
            <a:ext cx="585627" cy="58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2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4" grpId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2" grpId="1" animBg="1"/>
      <p:bldP spid="22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29"/>
          <a:stretch/>
        </p:blipFill>
        <p:spPr>
          <a:xfrm>
            <a:off x="0" y="139701"/>
            <a:ext cx="10058400" cy="1078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331" y="1831104"/>
            <a:ext cx="3932657" cy="34117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91" y="1831104"/>
            <a:ext cx="4321843" cy="36749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1" t="20600" r="11555" b="25553"/>
          <a:stretch/>
        </p:blipFill>
        <p:spPr>
          <a:xfrm>
            <a:off x="650291" y="5706101"/>
            <a:ext cx="4321843" cy="15332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331" y="5411493"/>
            <a:ext cx="3932657" cy="18278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92" t="69479"/>
          <a:stretch/>
        </p:blipFill>
        <p:spPr>
          <a:xfrm>
            <a:off x="4495800" y="889000"/>
            <a:ext cx="5562600" cy="3296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600" y="1473200"/>
            <a:ext cx="9525000" cy="6045200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01" y="0"/>
            <a:ext cx="4275865" cy="36881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01" y="3914557"/>
            <a:ext cx="4321843" cy="36749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563" y="3881510"/>
            <a:ext cx="4237551" cy="3708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125" y="9266"/>
            <a:ext cx="4298854" cy="370801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3742006"/>
            <a:ext cx="100584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994031" y="0"/>
            <a:ext cx="0" cy="7772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8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3742006"/>
            <a:ext cx="100584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4994031" y="0"/>
            <a:ext cx="0" cy="7772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27" y="3830145"/>
            <a:ext cx="4406382" cy="3822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9" y="534090"/>
            <a:ext cx="4757010" cy="25326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646" y="666266"/>
            <a:ext cx="4862133" cy="22598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191" y="3830146"/>
            <a:ext cx="4307449" cy="382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5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3" t="23541" r="11875" b="16218"/>
          <a:stretch/>
        </p:blipFill>
        <p:spPr>
          <a:xfrm>
            <a:off x="532543" y="1181685"/>
            <a:ext cx="4025523" cy="13082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1" t="20600" r="11555" b="25553"/>
          <a:stretch/>
        </p:blipFill>
        <p:spPr>
          <a:xfrm>
            <a:off x="422031" y="4897917"/>
            <a:ext cx="3932657" cy="133407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3742006"/>
            <a:ext cx="100584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994031" y="0"/>
            <a:ext cx="0" cy="7772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6" t="26320" r="7464" b="25037"/>
          <a:stretch/>
        </p:blipFill>
        <p:spPr>
          <a:xfrm>
            <a:off x="5633375" y="1181685"/>
            <a:ext cx="3905754" cy="11957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3" t="23541" r="61163" b="21940"/>
          <a:stretch/>
        </p:blipFill>
        <p:spPr>
          <a:xfrm>
            <a:off x="5608639" y="4935415"/>
            <a:ext cx="1411140" cy="11840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79" y="4820854"/>
            <a:ext cx="2466546" cy="1488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165" y="4362198"/>
            <a:ext cx="4073964" cy="24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6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1" y="1372"/>
            <a:ext cx="10055200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What am I learning?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00B050"/>
                </a:solidFill>
                <a:latin typeface="Chalkboard" charset="0"/>
                <a:ea typeface="Chalkboard" charset="0"/>
                <a:cs typeface="Chalkboard" charset="0"/>
              </a:rPr>
              <a:t>How to </a:t>
            </a:r>
            <a:r>
              <a:rPr lang="en-US" sz="2400" dirty="0" smtClean="0">
                <a:solidFill>
                  <a:srgbClr val="00B050"/>
                </a:solidFill>
                <a:latin typeface="Chalkboard" charset="0"/>
                <a:ea typeface="Chalkboard" charset="0"/>
                <a:cs typeface="Chalkboard" charset="0"/>
              </a:rPr>
              <a:t>write equations in slope-intercept form.</a:t>
            </a:r>
            <a:endParaRPr lang="en-US" sz="2400" dirty="0" smtClean="0">
              <a:solidFill>
                <a:srgbClr val="00B050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00B050"/>
                </a:solidFill>
                <a:latin typeface="Chalkboard" charset="0"/>
                <a:ea typeface="Chalkboard" charset="0"/>
                <a:cs typeface="Chalkboard" charset="0"/>
              </a:rPr>
              <a:t>How to </a:t>
            </a:r>
            <a:r>
              <a:rPr lang="en-US" sz="2400" dirty="0" smtClean="0">
                <a:solidFill>
                  <a:srgbClr val="00B050"/>
                </a:solidFill>
                <a:latin typeface="Chalkboard" charset="0"/>
                <a:ea typeface="Chalkboard" charset="0"/>
                <a:cs typeface="Chalkboard" charset="0"/>
              </a:rPr>
              <a:t>determine if </a:t>
            </a:r>
            <a:r>
              <a:rPr lang="en-US" sz="2400" dirty="0" smtClean="0">
                <a:solidFill>
                  <a:srgbClr val="00B050"/>
                </a:solidFill>
                <a:latin typeface="Chalkboard" charset="0"/>
                <a:ea typeface="Chalkboard" charset="0"/>
                <a:cs typeface="Chalkboard" charset="0"/>
              </a:rPr>
              <a:t>equations have equivalent meanings when written in different forms (such as order).</a:t>
            </a:r>
            <a:endParaRPr lang="en-US" sz="2400" dirty="0" smtClean="0">
              <a:solidFill>
                <a:srgbClr val="00B050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00B050"/>
                </a:solidFill>
                <a:latin typeface="Chalkboard" charset="0"/>
                <a:ea typeface="Chalkboard" charset="0"/>
                <a:cs typeface="Chalkboard" charset="0"/>
              </a:rPr>
              <a:t>How to use the slope (m) and y-intercept (b) when interpreting rate of change in a graph, table, or equation</a:t>
            </a:r>
            <a:r>
              <a:rPr lang="en-US" sz="2400" dirty="0" smtClean="0">
                <a:solidFill>
                  <a:srgbClr val="00B050"/>
                </a:solidFill>
                <a:latin typeface="Chalkboard" charset="0"/>
                <a:ea typeface="Chalkboard" charset="0"/>
                <a:cs typeface="Chalkboard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sz="2400" i="1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How </a:t>
            </a:r>
            <a:r>
              <a:rPr lang="en-US" sz="2400" i="1" dirty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will I know if I have learned the lesson’s objective?</a:t>
            </a:r>
          </a:p>
          <a:p>
            <a:pPr marL="342900" lvl="0" indent="-342900">
              <a:buFont typeface="Courier New" charset="0"/>
              <a:buChar char="o"/>
            </a:pPr>
            <a:r>
              <a:rPr lang="en-US" sz="2400" dirty="0">
                <a:solidFill>
                  <a:srgbClr val="00B0F0"/>
                </a:solidFill>
              </a:rPr>
              <a:t>Students can write equations of lines using y=mx+b.</a:t>
            </a:r>
          </a:p>
          <a:p>
            <a:pPr marL="342900" lvl="0" indent="-342900">
              <a:buFont typeface="Courier New" charset="0"/>
              <a:buChar char="o"/>
            </a:pPr>
            <a:r>
              <a:rPr lang="en-US" sz="2400" dirty="0">
                <a:solidFill>
                  <a:srgbClr val="00B0F0"/>
                </a:solidFill>
              </a:rPr>
              <a:t>Students can explain where to find the slope and vertical intercept in both an equation and its graph.</a:t>
            </a:r>
          </a:p>
          <a:p>
            <a:pPr marL="342900" lvl="0" indent="-342900">
              <a:buFont typeface="Courier New" charset="0"/>
              <a:buChar char="o"/>
            </a:pPr>
            <a:r>
              <a:rPr lang="en-US" sz="2400" dirty="0">
                <a:solidFill>
                  <a:srgbClr val="00B0F0"/>
                </a:solidFill>
              </a:rPr>
              <a:t>Students understand that parts of equations can be given in a different order without altering the meaning.  In the case of slope-intercept form y=mx+b, understand that if an equation were given in the form of </a:t>
            </a:r>
            <a:r>
              <a:rPr lang="en-US" sz="2400" dirty="0" smtClean="0">
                <a:solidFill>
                  <a:srgbClr val="00B0F0"/>
                </a:solidFill>
              </a:rPr>
              <a:t>y=b+mx would </a:t>
            </a:r>
            <a:r>
              <a:rPr lang="en-US" sz="2400" dirty="0">
                <a:solidFill>
                  <a:srgbClr val="00B0F0"/>
                </a:solidFill>
              </a:rPr>
              <a:t>have the same value (b would still represent the y-intercept, and mx would still represent the coefficient multiplied by x</a:t>
            </a:r>
            <a:r>
              <a:rPr lang="en-US" sz="2400" dirty="0" smtClean="0">
                <a:solidFill>
                  <a:srgbClr val="00B0F0"/>
                </a:solidFill>
              </a:rPr>
              <a:t>).</a:t>
            </a:r>
          </a:p>
          <a:p>
            <a:pPr marL="342900" lvl="0" indent="-342900">
              <a:buFont typeface="Courier New" charset="0"/>
              <a:buChar char="o"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i="1" dirty="0">
                <a:solidFill>
                  <a:srgbClr val="FF0000"/>
                </a:solidFill>
              </a:rPr>
              <a:t>8.G.1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i="1" u="sng" dirty="0">
                <a:solidFill>
                  <a:schemeClr val="bg1"/>
                </a:solidFill>
              </a:rPr>
              <a:t>Verify experimentally the properties of rotations, reflections, and translations</a:t>
            </a:r>
            <a:r>
              <a:rPr lang="en-US" sz="2400" i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400" b="1" i="1" dirty="0">
                <a:solidFill>
                  <a:srgbClr val="FF0000"/>
                </a:solidFill>
              </a:rPr>
              <a:t>8.EE.B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i="1" u="sng" dirty="0">
                <a:solidFill>
                  <a:schemeClr val="bg1"/>
                </a:solidFill>
              </a:rPr>
              <a:t>Understand the connections between proportional relationships, lines, and linear equations</a:t>
            </a:r>
            <a:r>
              <a:rPr lang="en-US" sz="2400" i="1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342900" lvl="0" indent="-342900">
              <a:buFont typeface="Courier New" charset="0"/>
              <a:buChar char="o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3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9869899" cy="777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6700" y="0"/>
            <a:ext cx="5107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B0F0"/>
                </a:solidFill>
                <a:latin typeface="Segoe Print" charset="0"/>
                <a:ea typeface="Segoe Print" charset="0"/>
                <a:cs typeface="Segoe Print" charset="0"/>
              </a:rPr>
              <a:t>Page 58-59</a:t>
            </a:r>
            <a:endParaRPr lang="en-US" sz="3200">
              <a:solidFill>
                <a:srgbClr val="00B0F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92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6700" y="0"/>
            <a:ext cx="5107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B0F0"/>
                </a:solidFill>
                <a:latin typeface="Segoe Print" charset="0"/>
                <a:ea typeface="Segoe Print" charset="0"/>
                <a:cs typeface="Segoe Print" charset="0"/>
              </a:rPr>
              <a:t>Page 58-59</a:t>
            </a:r>
            <a:endParaRPr lang="en-US" sz="3200">
              <a:solidFill>
                <a:srgbClr val="00B0F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400"/>
            <a:ext cx="10058400" cy="643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8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6147" r="1875" b="7794"/>
          <a:stretch/>
        </p:blipFill>
        <p:spPr>
          <a:xfrm>
            <a:off x="891540" y="3970315"/>
            <a:ext cx="8183880" cy="3722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88024" y="4410535"/>
            <a:ext cx="55517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Exit Ticket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0058400" cy="39008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1445" y="-69482"/>
            <a:ext cx="97955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B050"/>
                </a:solidFill>
              </a:rPr>
              <a:t>Describe to your partner what you see when comparing the </a:t>
            </a:r>
            <a:r>
              <a:rPr lang="en-US" sz="4400" dirty="0" smtClean="0">
                <a:solidFill>
                  <a:srgbClr val="00B050"/>
                </a:solidFill>
              </a:rPr>
              <a:t>equations below.  What is the similar? What is different? What does their graph look like?</a:t>
            </a:r>
            <a:endParaRPr lang="en-US" sz="4400" dirty="0" smtClean="0">
              <a:solidFill>
                <a:srgbClr val="00B050"/>
              </a:solidFill>
            </a:endParaRPr>
          </a:p>
          <a:p>
            <a:pPr algn="ctr"/>
            <a:endParaRPr lang="en-US" sz="900" dirty="0">
              <a:solidFill>
                <a:srgbClr val="00B050"/>
              </a:solidFill>
            </a:endParaRPr>
          </a:p>
          <a:p>
            <a:pPr algn="ctr"/>
            <a:r>
              <a:rPr lang="en-US" sz="5100" dirty="0" smtClean="0">
                <a:solidFill>
                  <a:srgbClr val="00B050"/>
                </a:solidFill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y</a:t>
            </a:r>
            <a:r>
              <a:rPr lang="en-US" sz="6000" dirty="0" smtClean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 = </a:t>
            </a:r>
            <a:r>
              <a:rPr lang="en-US" sz="6000" dirty="0" smtClean="0">
                <a:solidFill>
                  <a:srgbClr val="00B0F0"/>
                </a:solidFill>
                <a:latin typeface="Segoe Print" charset="0"/>
                <a:ea typeface="Segoe Print" charset="0"/>
                <a:cs typeface="Segoe Print" charset="0"/>
              </a:rPr>
              <a:t>½</a:t>
            </a:r>
            <a:r>
              <a:rPr lang="en-US" sz="6000" dirty="0" smtClean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x</a:t>
            </a:r>
            <a:r>
              <a:rPr lang="en-US" sz="6000" dirty="0" smtClean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      </a:t>
            </a:r>
            <a:r>
              <a:rPr lang="en-US" sz="60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y</a:t>
            </a:r>
            <a:r>
              <a:rPr lang="en-US" sz="6000" dirty="0" smtClean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 = </a:t>
            </a:r>
            <a:r>
              <a:rPr lang="en-US" sz="6000" dirty="0" smtClean="0">
                <a:solidFill>
                  <a:srgbClr val="00B0F0"/>
                </a:solidFill>
                <a:latin typeface="Segoe Print" charset="0"/>
                <a:ea typeface="Segoe Print" charset="0"/>
                <a:cs typeface="Segoe Print" charset="0"/>
              </a:rPr>
              <a:t>½</a:t>
            </a:r>
            <a:r>
              <a:rPr lang="en-US" sz="6000" dirty="0" smtClean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x</a:t>
            </a:r>
            <a:r>
              <a:rPr lang="en-US" sz="6000" dirty="0" smtClean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 + </a:t>
            </a:r>
            <a:r>
              <a:rPr lang="en-US" sz="6000" dirty="0" smtClean="0">
                <a:solidFill>
                  <a:srgbClr val="00B0F0"/>
                </a:solidFill>
                <a:latin typeface="Segoe Print" charset="0"/>
                <a:ea typeface="Segoe Print" charset="0"/>
                <a:cs typeface="Segoe Print" charset="0"/>
              </a:rPr>
              <a:t>5</a:t>
            </a:r>
            <a:endParaRPr lang="en-US" sz="6000" dirty="0">
              <a:solidFill>
                <a:schemeClr val="bg1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88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4" y="1127342"/>
            <a:ext cx="9725891" cy="5138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4" y="6362351"/>
            <a:ext cx="9725891" cy="14211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127" y="518880"/>
            <a:ext cx="9615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8.1 Lines that are Translations</a:t>
            </a:r>
            <a:endParaRPr lang="en-US" sz="3600" b="1" dirty="0">
              <a:solidFill>
                <a:srgbClr val="FF0000"/>
              </a:solidFill>
              <a:ea typeface="Chalkboard" charset="0"/>
              <a:cs typeface="Chalkboard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5705" y="532948"/>
            <a:ext cx="233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  <a:latin typeface="Segoe Print" charset="0"/>
                <a:ea typeface="Segoe Print" charset="0"/>
                <a:cs typeface="Segoe Print" charset="0"/>
              </a:rPr>
              <a:t>Page 55</a:t>
            </a:r>
            <a:endParaRPr lang="en-US" sz="3200" dirty="0">
              <a:solidFill>
                <a:srgbClr val="00B0F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05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610" y="662940"/>
            <a:ext cx="94411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B0F0"/>
                </a:solidFill>
                <a:latin typeface="Segoe Print" charset="0"/>
                <a:ea typeface="Segoe Print" charset="0"/>
                <a:cs typeface="Segoe Print" charset="0"/>
              </a:rPr>
              <a:t>Homework</a:t>
            </a:r>
            <a:r>
              <a:rPr lang="en-US" sz="8000" dirty="0" smtClean="0">
                <a:solidFill>
                  <a:srgbClr val="00B0F0"/>
                </a:solidFill>
              </a:rPr>
              <a:t>:</a:t>
            </a:r>
          </a:p>
          <a:p>
            <a:pPr algn="ctr"/>
            <a:endParaRPr lang="en-US" sz="8000" dirty="0" smtClean="0">
              <a:solidFill>
                <a:schemeClr val="bg1"/>
              </a:solidFill>
            </a:endParaRPr>
          </a:p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Page 60 </a:t>
            </a:r>
            <a:r>
              <a:rPr lang="en-US" sz="8000" dirty="0" smtClean="0">
                <a:solidFill>
                  <a:schemeClr val="bg1"/>
                </a:solidFill>
              </a:rPr>
              <a:t>Problem # 1</a:t>
            </a:r>
          </a:p>
          <a:p>
            <a:pPr algn="ctr"/>
            <a:endParaRPr lang="en-US" sz="8000" dirty="0">
              <a:solidFill>
                <a:schemeClr val="bg1"/>
              </a:solidFill>
            </a:endParaRPr>
          </a:p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Page 61 </a:t>
            </a:r>
            <a:r>
              <a:rPr lang="en-US" sz="8000" dirty="0" smtClean="0">
                <a:solidFill>
                  <a:schemeClr val="bg1"/>
                </a:solidFill>
              </a:rPr>
              <a:t>Problem # 4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8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4" y="126611"/>
            <a:ext cx="7174522" cy="5050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4435" y="-1973101"/>
            <a:ext cx="10058400" cy="1579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76302" y="652703"/>
            <a:ext cx="25462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Unit 1 Vocabulary: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buFont typeface="Courier New" charset="0"/>
              <a:buChar char="o"/>
            </a:pPr>
            <a:r>
              <a:rPr lang="en-US" sz="2400" b="1" dirty="0" smtClean="0">
                <a:solidFill>
                  <a:schemeClr val="bg1"/>
                </a:solidFill>
              </a:rPr>
              <a:t>Translation</a:t>
            </a:r>
          </a:p>
          <a:p>
            <a:pPr marL="342900" indent="-342900">
              <a:buFont typeface="Courier New" charset="0"/>
              <a:buChar char="o"/>
            </a:pPr>
            <a:r>
              <a:rPr lang="en-US" sz="2400" b="1" dirty="0" smtClean="0">
                <a:solidFill>
                  <a:schemeClr val="bg1"/>
                </a:solidFill>
              </a:rPr>
              <a:t>Rotation</a:t>
            </a:r>
          </a:p>
          <a:p>
            <a:pPr marL="342900" indent="-342900">
              <a:buFont typeface="Courier New" charset="0"/>
              <a:buChar char="o"/>
            </a:pPr>
            <a:r>
              <a:rPr lang="en-US" sz="2400" b="1" dirty="0" smtClean="0">
                <a:solidFill>
                  <a:schemeClr val="bg1"/>
                </a:solidFill>
              </a:rPr>
              <a:t>Reflection</a:t>
            </a:r>
          </a:p>
          <a:p>
            <a:pPr marL="342900" indent="-342900" algn="ctr">
              <a:buFont typeface="Courier New" charset="0"/>
              <a:buChar char="o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Courier New" charset="0"/>
              <a:buChar char="o"/>
            </a:pPr>
            <a:r>
              <a:rPr lang="en-US" sz="2400" b="1" dirty="0" smtClean="0">
                <a:solidFill>
                  <a:srgbClr val="00B050"/>
                </a:solidFill>
              </a:rPr>
              <a:t>Pre-Image</a:t>
            </a:r>
          </a:p>
          <a:p>
            <a:pPr marL="342900" indent="-342900">
              <a:buFont typeface="Courier New" charset="0"/>
              <a:buChar char="o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Courier New" charset="0"/>
              <a:buChar char="o"/>
            </a:pPr>
            <a:r>
              <a:rPr lang="en-US" sz="2400" b="1" dirty="0" smtClean="0">
                <a:solidFill>
                  <a:srgbClr val="00B050"/>
                </a:solidFill>
              </a:rPr>
              <a:t>Image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949" y="5293291"/>
            <a:ext cx="97629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C000"/>
                </a:solidFill>
                <a:sym typeface="Wingdings"/>
              </a:rPr>
              <a:t> </a:t>
            </a:r>
            <a:r>
              <a:rPr lang="en-US" sz="2200" b="1" dirty="0" smtClean="0">
                <a:solidFill>
                  <a:srgbClr val="FFC000"/>
                </a:solidFill>
              </a:rPr>
              <a:t>Materials issued: Tracing paper, Protractor, Working Copy (Half Sheet of Paper)</a:t>
            </a:r>
            <a:endParaRPr lang="en-US" sz="2200" b="1" dirty="0">
              <a:solidFill>
                <a:srgbClr val="FFC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969477" y="666107"/>
            <a:ext cx="5444195" cy="4698608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5796587"/>
            <a:ext cx="99599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Segoe Print" charset="0"/>
                <a:ea typeface="Segoe Print" charset="0"/>
                <a:cs typeface="Segoe Print" charset="0"/>
              </a:rPr>
              <a:t>The diagram shows several lines. You can only see part of the lines, but they actually continue forever in both directions.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Segoe Print" charset="0"/>
                <a:cs typeface="Segoe Print" charset="0"/>
              </a:rPr>
              <a:t>1. Which lines are images of line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ea typeface="Chalkboard" charset="0"/>
                <a:cs typeface="Chalkboard" charset="0"/>
              </a:rPr>
              <a:t> 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Chalkboard" charset="0"/>
                <a:cs typeface="Chalkboard" charset="0"/>
              </a:rPr>
              <a:t>f</a:t>
            </a:r>
            <a:r>
              <a:rPr kumimoji="0" lang="en-US" altLang="en-US" sz="2400" b="0" i="1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ea typeface="Chalkboard" charset="0"/>
                <a:cs typeface="Chalkboard" charset="0"/>
              </a:rPr>
              <a:t>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Segoe Print" charset="0"/>
                <a:cs typeface="Segoe Print" charset="0"/>
              </a:rPr>
              <a:t>under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Segoe Print" charset="0"/>
                <a:cs typeface="Segoe Print" charset="0"/>
              </a:rPr>
              <a:t>a translation?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Segoe Print" charset="0"/>
                <a:cs typeface="Segoe Print" charset="0"/>
              </a:rPr>
              <a:t>2. For each line that is a translation of </a:t>
            </a:r>
            <a:r>
              <a:rPr lang="en-US" altLang="en-US" sz="2400" i="1" dirty="0" smtClean="0">
                <a:solidFill>
                  <a:srgbClr val="00B050"/>
                </a:solidFill>
                <a:ea typeface="Segoe Print" charset="0"/>
                <a:cs typeface="Segoe Print" charset="0"/>
              </a:rPr>
              <a:t>f </a:t>
            </a:r>
            <a:r>
              <a:rPr lang="en-US" altLang="en-US" sz="2400" dirty="0" smtClean="0">
                <a:solidFill>
                  <a:schemeClr val="bg1"/>
                </a:solidFill>
                <a:ea typeface="Segoe Print" charset="0"/>
                <a:cs typeface="Segoe Print" charset="0"/>
              </a:rPr>
              <a:t>,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Segoe Print" charset="0"/>
                <a:cs typeface="Segoe Print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Segoe Print" charset="0"/>
                <a:cs typeface="Segoe Print" charset="0"/>
              </a:rPr>
              <a:t>draw an arrow on the grid that shows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Segoe Print" charset="0"/>
                <a:cs typeface="Segoe Print" charset="0"/>
              </a:rPr>
              <a:t/>
            </a:r>
            <a:b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Segoe Print" charset="0"/>
                <a:cs typeface="Segoe Print" charset="0"/>
              </a:rPr>
            </a:b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Segoe Print" charset="0"/>
                <a:cs typeface="Segoe Print" charset="0"/>
              </a:rPr>
              <a:t>    the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Segoe Print" charset="0"/>
                <a:cs typeface="Segoe Print" charset="0"/>
              </a:rPr>
              <a:t>vertical translation distance. </a:t>
            </a:r>
          </a:p>
        </p:txBody>
      </p:sp>
      <p:pic>
        <p:nvPicPr>
          <p:cNvPr id="1026" name="Picture 2" descr="age1image46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66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ge1image56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66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60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1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4" y="126610"/>
            <a:ext cx="9762976" cy="57818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1680" y="6020975"/>
            <a:ext cx="8806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00B0F0"/>
                </a:solidFill>
                <a:ea typeface="Century" charset="0"/>
                <a:cs typeface="Century" charset="0"/>
              </a:rPr>
              <a:t>g</a:t>
            </a:r>
            <a:r>
              <a:rPr lang="en-US" sz="9600" dirty="0" smtClean="0">
                <a:solidFill>
                  <a:srgbClr val="00B0F0"/>
                </a:solidFill>
              </a:rPr>
              <a:t>    </a:t>
            </a:r>
            <a:r>
              <a:rPr lang="en-US" sz="9600" i="1" dirty="0" smtClean="0">
                <a:solidFill>
                  <a:srgbClr val="00B0F0"/>
                </a:solidFill>
              </a:rPr>
              <a:t>h    i     j</a:t>
            </a:r>
            <a:endParaRPr lang="en-US" sz="9600" i="1" dirty="0">
              <a:solidFill>
                <a:srgbClr val="00B0F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035431" y="933254"/>
            <a:ext cx="6759018" cy="4901939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30598" y="1960777"/>
            <a:ext cx="5363851" cy="3874416"/>
          </a:xfrm>
          <a:prstGeom prst="straightConnector1">
            <a:avLst/>
          </a:prstGeom>
          <a:ln w="2857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86402" y="188536"/>
            <a:ext cx="6412361" cy="4643662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374795" y="207390"/>
            <a:ext cx="5844619" cy="5637230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057400" y="188536"/>
            <a:ext cx="2982352" cy="571989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244224" y="3887146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53440" y="2375338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84885" y="820710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443" y="6007370"/>
            <a:ext cx="1777733" cy="171069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891" y="6004322"/>
            <a:ext cx="1777733" cy="1710691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V="1">
            <a:off x="4448886" y="1764792"/>
            <a:ext cx="0" cy="292608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576390" y="243840"/>
            <a:ext cx="0" cy="292608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448886" y="4905350"/>
            <a:ext cx="0" cy="868680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576390" y="3393542"/>
            <a:ext cx="0" cy="868680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688654" y="1839062"/>
            <a:ext cx="0" cy="868680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48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8399"/>
          <a:stretch/>
        </p:blipFill>
        <p:spPr>
          <a:xfrm>
            <a:off x="238540" y="1073778"/>
            <a:ext cx="9594574" cy="65329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126" y="413226"/>
            <a:ext cx="10107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8.2 Increased Savings                     </a:t>
            </a:r>
            <a:r>
              <a:rPr lang="en-US" sz="3200" dirty="0" smtClean="0">
                <a:solidFill>
                  <a:srgbClr val="00B0F0"/>
                </a:solidFill>
                <a:latin typeface="Segoe Print" charset="0"/>
                <a:ea typeface="Segoe Print" charset="0"/>
                <a:cs typeface="Segoe Print" charset="0"/>
              </a:rPr>
              <a:t>Page 56</a:t>
            </a:r>
            <a:endParaRPr lang="en-US" sz="3600" b="1" dirty="0">
              <a:solidFill>
                <a:srgbClr val="00B0F0"/>
              </a:solidFill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6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3" t="7122" r="280"/>
          <a:stretch/>
        </p:blipFill>
        <p:spPr>
          <a:xfrm>
            <a:off x="137789" y="144379"/>
            <a:ext cx="9725753" cy="6015158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1" y="6159537"/>
            <a:ext cx="976022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 Diego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earns $10 per hour babysitting. Assume that he has no money saved before he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/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    starts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babysitting and plans to save all of his earnings. Graph how much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money,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charset="0"/>
                <a:ea typeface="Segoe Print" charset="0"/>
                <a:cs typeface="Segoe Print" charset="0"/>
              </a:rPr>
              <a:t>y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,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he has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/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    after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egoe Print" charset="0"/>
                <a:ea typeface="Segoe Print" charset="0"/>
                <a:cs typeface="Segoe Print" charset="0"/>
              </a:rPr>
              <a:t>x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  hours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of babysitting. </a:t>
            </a:r>
          </a:p>
        </p:txBody>
      </p:sp>
      <p:sp>
        <p:nvSpPr>
          <p:cNvPr id="6" name="Rectangle 5"/>
          <p:cNvSpPr/>
          <p:nvPr/>
        </p:nvSpPr>
        <p:spPr>
          <a:xfrm>
            <a:off x="862224" y="31894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charset="0"/>
                <a:ea typeface="Segoe Print" charset="0"/>
                <a:cs typeface="Segoe Print" charset="0"/>
              </a:rPr>
              <a:t>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19348" y="5398484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en-US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Segoe Print" charset="0"/>
                <a:ea typeface="Segoe Print" charset="0"/>
                <a:cs typeface="Segoe Print" charset="0"/>
              </a:rPr>
              <a:t>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1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3" t="7122" r="280"/>
          <a:stretch/>
        </p:blipFill>
        <p:spPr>
          <a:xfrm>
            <a:off x="137789" y="144379"/>
            <a:ext cx="9725753" cy="5567489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1" y="5509983"/>
            <a:ext cx="976022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 Diego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earns $10 per hour babysitting. Assume that he has no money saved before he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/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    starts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babysitting and plans to save all of his earnings. Graph how much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money,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charset="0"/>
                <a:ea typeface="Segoe Print" charset="0"/>
                <a:cs typeface="Segoe Print" charset="0"/>
              </a:rPr>
              <a:t>y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,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he has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/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    after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egoe Print" charset="0"/>
                <a:ea typeface="Segoe Print" charset="0"/>
                <a:cs typeface="Segoe Print" charset="0"/>
              </a:rPr>
              <a:t>x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  hours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of babysitting.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 Now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imagine that Diego started with $30 saved before he starts babysitting. On the same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/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    set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of axes, graph how much money,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charset="0"/>
                <a:ea typeface="Segoe Print" charset="0"/>
                <a:cs typeface="Segoe Print" charset="0"/>
              </a:rPr>
              <a:t>y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, he would have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after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egoe Print" charset="0"/>
                <a:ea typeface="Segoe Print" charset="0"/>
                <a:cs typeface="Segoe Print" charset="0"/>
              </a:rPr>
              <a:t>x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hours of babysitting.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OpenSan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2224" y="31894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charset="0"/>
                <a:ea typeface="Segoe Print" charset="0"/>
                <a:cs typeface="Segoe Print" charset="0"/>
              </a:rPr>
              <a:t>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19348" y="4973364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en-US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Segoe Print" charset="0"/>
                <a:ea typeface="Segoe Print" charset="0"/>
                <a:cs typeface="Segoe Print" charset="0"/>
              </a:rPr>
              <a:t>x</a:t>
            </a:r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095703" y="1782778"/>
            <a:ext cx="8731743" cy="33129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87256" y="4187770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8712" y="3912198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2694" y="3649152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6676" y="3386106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8132" y="3123060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588" y="2860014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1044" y="2596968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22500" y="2333922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36482" y="2058350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7938" y="1782778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39394" y="1532258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40850" y="1256686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62715" y="993640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40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3" t="7122" r="280"/>
          <a:stretch/>
        </p:blipFill>
        <p:spPr>
          <a:xfrm>
            <a:off x="160091" y="77473"/>
            <a:ext cx="9725753" cy="5567489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1" y="5396459"/>
            <a:ext cx="976022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 Diego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earns $10 per hour babysitting. Assume that he has no money saved before he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starts 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    babysitting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and plans to save all of his earnings. Graph how much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money,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charset="0"/>
                <a:ea typeface="Segoe Print" charset="0"/>
                <a:cs typeface="Segoe Print" charset="0"/>
              </a:rPr>
              <a:t>y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,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he has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after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egoe Print" charset="0"/>
                <a:ea typeface="Segoe Print" charset="0"/>
                <a:cs typeface="Segoe Print" charset="0"/>
              </a:rPr>
              <a:t>x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  hours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of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/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    babysitting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 Now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imagine that Diego started with $30 saved before he starts babysitting. On the same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set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of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/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     axes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, graph how much money,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charset="0"/>
                <a:ea typeface="Segoe Print" charset="0"/>
                <a:cs typeface="Segoe Print" charset="0"/>
              </a:rPr>
              <a:t>y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, he would have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after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egoe Print" charset="0"/>
                <a:ea typeface="Segoe Print" charset="0"/>
                <a:cs typeface="Segoe Print" charset="0"/>
              </a:rPr>
              <a:t>x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hours of babysitting.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OpenSan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 Compare the second line with the first line. How much more money does Diego have after 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     1 hour of babysitting? 2 hours? 5 hours?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egoe Print" charset="0"/>
                <a:ea typeface="Segoe Print" charset="0"/>
                <a:cs typeface="Segoe Print" charset="0"/>
              </a:rPr>
              <a:t>x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 hours?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OpenSan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OpenSan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4526" y="-35012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charset="0"/>
                <a:ea typeface="Segoe Print" charset="0"/>
                <a:cs typeface="Segoe Print" charset="0"/>
              </a:rPr>
              <a:t>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41650" y="4962213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en-US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Segoe Print" charset="0"/>
                <a:ea typeface="Segoe Print" charset="0"/>
                <a:cs typeface="Segoe Print" charset="0"/>
              </a:rPr>
              <a:t>x</a:t>
            </a:r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118005" y="1715872"/>
            <a:ext cx="8731743" cy="33129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09558" y="4120864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1014" y="3845292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4996" y="3582246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8978" y="3319200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0434" y="3056154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41890" y="2793108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3346" y="2530062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44802" y="2267016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8784" y="1991444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60240" y="1715872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61696" y="1465352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63152" y="1189780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85017" y="926734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FF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1132279" y="904954"/>
            <a:ext cx="8731743" cy="3312924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23832" y="3309946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B0F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00B0F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25288" y="3034374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B0F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00B0F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39270" y="2771328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B0F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00B0F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53252" y="2508282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B0F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00B0F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54708" y="2245236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B0F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00B0F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56164" y="1982190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B0F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00B0F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57620" y="1719144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B0F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00B0F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59076" y="1456098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B0F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00B0F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73058" y="1180526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B0F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00B0F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74514" y="904954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B0F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00B0F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75970" y="654434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B0F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00B0F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677426" y="378862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B0F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00B0F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390147" y="115816"/>
            <a:ext cx="75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B0F0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US" sz="8800" dirty="0">
              <a:solidFill>
                <a:srgbClr val="00B0F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0370124">
            <a:off x="4677243" y="3196425"/>
            <a:ext cx="2907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Damascus" charset="-78"/>
                <a:ea typeface="Damascus" charset="-78"/>
                <a:cs typeface="Damascus" charset="-78"/>
              </a:rPr>
              <a:t>Line 1</a:t>
            </a:r>
            <a:endParaRPr lang="en-US" sz="4000" dirty="0">
              <a:latin typeface="Damascus" charset="-78"/>
              <a:ea typeface="Damascus" charset="-78"/>
              <a:cs typeface="Damascus" charset="-78"/>
            </a:endParaRPr>
          </a:p>
        </p:txBody>
      </p:sp>
      <p:sp>
        <p:nvSpPr>
          <p:cNvPr id="47" name="TextBox 46"/>
          <p:cNvSpPr txBox="1"/>
          <p:nvPr/>
        </p:nvSpPr>
        <p:spPr>
          <a:xfrm rot="20370124">
            <a:off x="4628475" y="1739481"/>
            <a:ext cx="2907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Damascus" charset="-78"/>
                <a:ea typeface="Damascus" charset="-78"/>
                <a:cs typeface="Damascus" charset="-78"/>
              </a:rPr>
              <a:t>Line 2</a:t>
            </a:r>
            <a:endParaRPr lang="en-US" sz="4000" dirty="0">
              <a:latin typeface="Damascus" charset="-78"/>
              <a:ea typeface="Damascus" charset="-78"/>
              <a:cs typeface="Damascus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648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2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2" y="88902"/>
            <a:ext cx="9816662" cy="493953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1" y="4757234"/>
            <a:ext cx="9760226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 Diego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earns $10 per hour babysitting. Assume that he has no money saved before he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starts 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    babysitting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and plans to save all of his earnings. Graph how much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money,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charset="0"/>
                <a:ea typeface="Segoe Print" charset="0"/>
                <a:cs typeface="Segoe Print" charset="0"/>
              </a:rPr>
              <a:t>y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,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he has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after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egoe Print" charset="0"/>
                <a:ea typeface="Segoe Print" charset="0"/>
                <a:cs typeface="Segoe Print" charset="0"/>
              </a:rPr>
              <a:t>x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  hours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of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/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    babysitting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 Now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imagine that Diego started with $30 saved before he starts babysitting. On the same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set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of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/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     axes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, graph how much money,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charset="0"/>
                <a:ea typeface="Segoe Print" charset="0"/>
                <a:cs typeface="Segoe Print" charset="0"/>
              </a:rPr>
              <a:t>y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, he would have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after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egoe Print" charset="0"/>
                <a:ea typeface="Segoe Print" charset="0"/>
                <a:cs typeface="Segoe Print" charset="0"/>
              </a:rPr>
              <a:t>x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hours of babysitting.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OpenSan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 Compare the second line with the first line. How much more money does Diego have after 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     1 hour of babysitting? 2 hours? 5 hours?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egoe Print" charset="0"/>
                <a:ea typeface="Segoe Print" charset="0"/>
                <a:cs typeface="Segoe Print" charset="0"/>
              </a:rPr>
              <a:t>x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 hours?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OpenSans" charset="0"/>
              </a:rPr>
              <a:t> Write an equation for each line.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OpenSan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OpenSans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807779" y="3605048"/>
            <a:ext cx="10510" cy="578069"/>
          </a:xfrm>
          <a:prstGeom prst="straightConnector1">
            <a:avLst/>
          </a:prstGeom>
          <a:ln w="38100" cap="rnd" cmpd="dbl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527736" y="3358059"/>
            <a:ext cx="10510" cy="578069"/>
          </a:xfrm>
          <a:prstGeom prst="straightConnector1">
            <a:avLst/>
          </a:prstGeom>
          <a:ln w="38100" cap="rnd" cmpd="dbl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661329" y="2643358"/>
            <a:ext cx="10510" cy="578069"/>
          </a:xfrm>
          <a:prstGeom prst="straightConnector1">
            <a:avLst/>
          </a:prstGeom>
          <a:ln w="38100" cap="rnd" cmpd="dbl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36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5472</TotalTime>
  <Words>722</Words>
  <Application>Microsoft Macintosh PowerPoint</Application>
  <PresentationFormat>Custom</PresentationFormat>
  <Paragraphs>130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American Typewriter</vt:lpstr>
      <vt:lpstr>Calibri</vt:lpstr>
      <vt:lpstr>Calibri Light</vt:lpstr>
      <vt:lpstr>Century</vt:lpstr>
      <vt:lpstr>Chalkboard</vt:lpstr>
      <vt:lpstr>Courier New</vt:lpstr>
      <vt:lpstr>Damascus</vt:lpstr>
      <vt:lpstr>OpenSans</vt:lpstr>
      <vt:lpstr>Segoe Print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47</cp:revision>
  <dcterms:created xsi:type="dcterms:W3CDTF">2018-11-22T22:48:37Z</dcterms:created>
  <dcterms:modified xsi:type="dcterms:W3CDTF">2018-11-27T15:51:16Z</dcterms:modified>
</cp:coreProperties>
</file>