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0" r:id="rId4"/>
    <p:sldId id="263" r:id="rId5"/>
    <p:sldId id="262" r:id="rId6"/>
    <p:sldId id="261" r:id="rId7"/>
    <p:sldId id="268" r:id="rId8"/>
    <p:sldId id="259" r:id="rId9"/>
    <p:sldId id="258" r:id="rId10"/>
    <p:sldId id="257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4631"/>
  </p:normalViewPr>
  <p:slideViewPr>
    <p:cSldViewPr snapToGrid="0" snapToObjects="1">
      <p:cViewPr>
        <p:scale>
          <a:sx n="62" d="100"/>
          <a:sy n="62" d="100"/>
        </p:scale>
        <p:origin x="53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3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3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7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0227-3782-084D-9A06-8FE7519CC14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7F90-41BD-2741-802C-768FAAE3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5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3454"/>
            <a:ext cx="12102123" cy="16642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2107139"/>
            <a:ext cx="12074391" cy="4616196"/>
            <a:chOff x="0" y="1857756"/>
            <a:chExt cx="12074391" cy="46161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57756"/>
              <a:ext cx="12074391" cy="46161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9728" y="3054096"/>
              <a:ext cx="5888736" cy="1719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4" y="-6395"/>
            <a:ext cx="12212784" cy="82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726" y="41563"/>
            <a:ext cx="1174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</a:rPr>
              <a:t>Turn </a:t>
            </a:r>
            <a:r>
              <a:rPr lang="en-US" sz="3600" dirty="0" smtClean="0">
                <a:solidFill>
                  <a:schemeClr val="bg1"/>
                </a:solidFill>
              </a:rPr>
              <a:t>in your Homework to the box before the tardy bell rings.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726" y="5438203"/>
            <a:ext cx="608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variable is your </a:t>
            </a:r>
            <a:r>
              <a:rPr lang="en-US" sz="2400" b="1" dirty="0" smtClean="0"/>
              <a:t>independent</a:t>
            </a:r>
            <a:r>
              <a:rPr lang="en-US" sz="2400" dirty="0" smtClean="0">
                <a:solidFill>
                  <a:srgbClr val="FF0000"/>
                </a:solidFill>
              </a:rPr>
              <a:t> variable?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Which variable is your </a:t>
            </a:r>
            <a:r>
              <a:rPr lang="en-US" sz="2400" b="1" dirty="0" smtClean="0"/>
              <a:t>dependent</a:t>
            </a:r>
            <a:r>
              <a:rPr lang="en-US" sz="2400" dirty="0" smtClean="0">
                <a:solidFill>
                  <a:srgbClr val="FF0000"/>
                </a:solidFill>
              </a:rPr>
              <a:t> variable?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12320470" cy="4443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5855" y="104185"/>
            <a:ext cx="2795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Page 30</a:t>
            </a:r>
            <a:endParaRPr lang="en-US" sz="4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00"/>
          <a:stretch/>
        </p:blipFill>
        <p:spPr>
          <a:xfrm>
            <a:off x="0" y="0"/>
            <a:ext cx="12192000" cy="987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0" t="35176" r="22300" b="1818"/>
          <a:stretch/>
        </p:blipFill>
        <p:spPr>
          <a:xfrm>
            <a:off x="170688" y="987552"/>
            <a:ext cx="6705600" cy="5857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14397" r="31350" b="66679"/>
          <a:stretch/>
        </p:blipFill>
        <p:spPr>
          <a:xfrm>
            <a:off x="6876288" y="1773936"/>
            <a:ext cx="5146243" cy="2176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3964" y="935182"/>
            <a:ext cx="2795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Page 30</a:t>
            </a:r>
            <a:endParaRPr lang="en-US" sz="4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52689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84" y="0"/>
            <a:ext cx="3176016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2122" r="2118" b="78181"/>
          <a:stretch/>
        </p:blipFill>
        <p:spPr>
          <a:xfrm>
            <a:off x="145473" y="145472"/>
            <a:ext cx="12046527" cy="1350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415700"/>
            <a:ext cx="11222185" cy="244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22324" r="13588" b="39494"/>
          <a:stretch/>
        </p:blipFill>
        <p:spPr>
          <a:xfrm>
            <a:off x="-3" y="1662544"/>
            <a:ext cx="6109857" cy="2753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60506" r="13588" b="-1255"/>
          <a:stretch/>
        </p:blipFill>
        <p:spPr>
          <a:xfrm>
            <a:off x="6483926" y="1620981"/>
            <a:ext cx="5703959" cy="29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6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352" y="5661920"/>
            <a:ext cx="11661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en-US" sz="3200" b="1" dirty="0" smtClean="0"/>
              <a:t>An output value is a function of the input value.</a:t>
            </a:r>
            <a:endParaRPr lang="en-US" sz="3200" b="1" dirty="0"/>
          </a:p>
          <a:p>
            <a:pPr marL="457200" indent="-457200">
              <a:buFont typeface="Courier New" charset="0"/>
              <a:buChar char="o"/>
            </a:pPr>
            <a:r>
              <a:rPr lang="en-US" sz="3200" b="1" dirty="0" smtClean="0"/>
              <a:t>The input value is </a:t>
            </a:r>
            <a:r>
              <a:rPr lang="en-US" sz="3200" b="1" i="1" u="sng" dirty="0" smtClean="0"/>
              <a:t>not</a:t>
            </a:r>
            <a:r>
              <a:rPr lang="en-US" sz="3200" b="1" dirty="0" smtClean="0"/>
              <a:t> a function of the output value.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1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187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8704" y="201168"/>
            <a:ext cx="42732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In this graph, what does the the ordered pair (18, 6) refer to ?</a:t>
            </a:r>
          </a:p>
          <a:p>
            <a:endParaRPr lang="en-US" sz="28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What is the </a:t>
            </a:r>
            <a:r>
              <a:rPr lang="en-US" sz="2800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independent variable</a:t>
            </a:r>
            <a:r>
              <a:rPr lang="en-US" sz="28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?</a:t>
            </a:r>
          </a:p>
          <a:p>
            <a:endParaRPr lang="en-US" sz="28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What is the </a:t>
            </a:r>
            <a:r>
              <a:rPr lang="en-US" sz="2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dependent variable</a:t>
            </a:r>
            <a:r>
              <a:rPr lang="en-US" sz="28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?</a:t>
            </a:r>
          </a:p>
          <a:p>
            <a:endParaRPr lang="en-US" sz="28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Determine another (</a:t>
            </a:r>
            <a:r>
              <a:rPr lang="en-US" sz="2800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input</a:t>
            </a:r>
            <a:r>
              <a:rPr lang="en-US" sz="28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output</a:t>
            </a:r>
            <a:r>
              <a:rPr lang="en-US" sz="28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) value from this graph and describe what it means in context.</a:t>
            </a:r>
            <a:endParaRPr lang="en-US" sz="28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3964" y="935182"/>
            <a:ext cx="2795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Page 24</a:t>
            </a:r>
            <a:endParaRPr lang="en-US" sz="480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9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1618" y="0"/>
            <a:ext cx="2795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Page 24</a:t>
            </a:r>
            <a:endParaRPr lang="en-US" sz="480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50624" cy="2723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60587" r="-186"/>
          <a:stretch/>
        </p:blipFill>
        <p:spPr>
          <a:xfrm>
            <a:off x="-18288" y="3127248"/>
            <a:ext cx="8522208" cy="3730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5520" b="39414"/>
          <a:stretch/>
        </p:blipFill>
        <p:spPr>
          <a:xfrm>
            <a:off x="6144768" y="1361936"/>
            <a:ext cx="5907025" cy="4325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3884" y="-83128"/>
            <a:ext cx="4346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Pages 26-27</a:t>
            </a:r>
            <a:endParaRPr lang="en-US" sz="4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91109" cy="1217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b="38247"/>
          <a:stretch/>
        </p:blipFill>
        <p:spPr>
          <a:xfrm>
            <a:off x="2939327" y="608779"/>
            <a:ext cx="7222981" cy="362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61007" r="120" b="1014"/>
          <a:stretch/>
        </p:blipFill>
        <p:spPr>
          <a:xfrm>
            <a:off x="126855" y="4197928"/>
            <a:ext cx="10492653" cy="2576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369" y="1469759"/>
            <a:ext cx="2795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Page 27</a:t>
            </a:r>
            <a:endParaRPr lang="en-US" sz="4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2690" y="623455"/>
            <a:ext cx="3510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Cool Down</a:t>
            </a:r>
            <a:endParaRPr lang="en-US" sz="4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9309" y="935182"/>
            <a:ext cx="2795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Page 29</a:t>
            </a:r>
            <a:endParaRPr lang="en-US" sz="4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115</Words>
  <Application>Microsoft Macintosh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Courier New</vt:lpstr>
      <vt:lpstr>Segoe Print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2019-02-12T06:00:48Z</dcterms:created>
  <dcterms:modified xsi:type="dcterms:W3CDTF">2019-02-12T16:50:25Z</dcterms:modified>
</cp:coreProperties>
</file>