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0" r:id="rId6"/>
    <p:sldId id="265" r:id="rId7"/>
    <p:sldId id="261" r:id="rId8"/>
    <p:sldId id="262" r:id="rId9"/>
    <p:sldId id="264" r:id="rId10"/>
    <p:sldId id="263" r:id="rId11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8"/>
    <p:restoredTop sz="94554"/>
  </p:normalViewPr>
  <p:slideViewPr>
    <p:cSldViewPr snapToGrid="0" snapToObjects="1">
      <p:cViewPr>
        <p:scale>
          <a:sx n="96" d="100"/>
          <a:sy n="96" d="100"/>
        </p:scale>
        <p:origin x="69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E92A-6056-FF4E-9179-D0626FD02CFF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0DD9-FC9E-7842-AD3B-3DAB0E3F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DD9-FC9E-7842-AD3B-3DAB0E3F3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DD9-FC9E-7842-AD3B-3DAB0E3F3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DD9-FC9E-7842-AD3B-3DAB0E3F3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26C1-ADF5-4248-9138-291F5CA996FA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4217-668C-3B4B-92F3-44E6034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"/>
            <a:ext cx="10058400" cy="4019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2914" y="56475"/>
            <a:ext cx="2648482" cy="78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33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13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16576" y="2063761"/>
            <a:ext cx="2743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636" y="2061895"/>
            <a:ext cx="73152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2636" y="2359798"/>
            <a:ext cx="4572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" y="3120638"/>
            <a:ext cx="9704223" cy="3208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" y="3653434"/>
            <a:ext cx="4739093" cy="2613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44" y="3679852"/>
            <a:ext cx="4739093" cy="2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86143"/>
          <a:stretch/>
        </p:blipFill>
        <p:spPr>
          <a:xfrm>
            <a:off x="0" y="0"/>
            <a:ext cx="9899374" cy="107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1" y="88839"/>
            <a:ext cx="590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Print" charset="0"/>
                <a:ea typeface="Segoe Print" charset="0"/>
                <a:cs typeface="Segoe Print" charset="0"/>
              </a:rPr>
              <a:t>Practice Problem # 1 Page 17</a:t>
            </a:r>
            <a:endParaRPr lang="en-US" sz="2000" dirty="0"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15942" r="68116" b="6052"/>
          <a:stretch/>
        </p:blipFill>
        <p:spPr>
          <a:xfrm>
            <a:off x="785812" y="975451"/>
            <a:ext cx="2636173" cy="4118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83172"/>
            <a:ext cx="37703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    Label the x and y axis with </a:t>
            </a:r>
            <a:br>
              <a:rPr lang="en-US" sz="1400" b="1" dirty="0" smtClean="0"/>
            </a:br>
            <a:r>
              <a:rPr lang="en-US" sz="1400" b="1" dirty="0" smtClean="0"/>
              <a:t>         appropriate variable.</a:t>
            </a:r>
          </a:p>
          <a:p>
            <a:pPr marL="342900" indent="-342900">
              <a:buAutoNum type="alphaUcPeriod" startAt="2"/>
            </a:pPr>
            <a:r>
              <a:rPr lang="en-US" sz="1400" b="1" dirty="0" smtClean="0"/>
              <a:t>Plot each set of points into </a:t>
            </a:r>
            <a:br>
              <a:rPr lang="en-US" sz="1400" b="1" dirty="0" smtClean="0"/>
            </a:br>
            <a:r>
              <a:rPr lang="en-US" sz="1400" b="1" dirty="0" smtClean="0"/>
              <a:t>the graph to form a scatter plot.</a:t>
            </a:r>
          </a:p>
          <a:p>
            <a:pPr marL="342900" indent="-342900">
              <a:buFontTx/>
              <a:buAutoNum type="alphaUcPeriod" startAt="2"/>
            </a:pPr>
            <a:r>
              <a:rPr lang="en-US" sz="1400" b="1" dirty="0" smtClean="0"/>
              <a:t>Describe the correlation shown in</a:t>
            </a:r>
            <a:br>
              <a:rPr lang="en-US" sz="1400" b="1" dirty="0" smtClean="0"/>
            </a:br>
            <a:r>
              <a:rPr lang="en-US" sz="1400" b="1" dirty="0" smtClean="0"/>
              <a:t>the graph between assists and points.</a:t>
            </a:r>
            <a:br>
              <a:rPr lang="en-US" sz="1400" b="1" dirty="0" smtClean="0"/>
            </a:br>
            <a:r>
              <a:rPr lang="en-US" sz="1600" b="1" dirty="0" smtClean="0"/>
              <a:t>_______________________________</a:t>
            </a:r>
            <a:br>
              <a:rPr lang="en-US" sz="1600" b="1" dirty="0" smtClean="0"/>
            </a:br>
            <a:r>
              <a:rPr lang="en-US" sz="1600" b="1" dirty="0" smtClean="0"/>
              <a:t>_______________________________</a:t>
            </a:r>
            <a:br>
              <a:rPr lang="en-US" sz="1600" b="1" dirty="0" smtClean="0"/>
            </a:br>
            <a:r>
              <a:rPr lang="en-US" sz="1600" b="1" dirty="0" smtClean="0"/>
              <a:t>_______________________________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______________________________________________________________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1630" y="2611579"/>
            <a:ext cx="9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Segoe Print" charset="0"/>
                <a:ea typeface="Segoe Print" charset="0"/>
                <a:cs typeface="Segoe Print" charset="0"/>
              </a:rPr>
              <a:t>Data</a:t>
            </a:r>
            <a:endParaRPr lang="en-US">
              <a:latin typeface="Segoe Print" charset="0"/>
              <a:ea typeface="Segoe Print" charset="0"/>
              <a:cs typeface="Segoe Print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68642" y="872229"/>
            <a:ext cx="7255047" cy="6626293"/>
            <a:chOff x="3368642" y="872229"/>
            <a:chExt cx="7255047" cy="66262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7960" y="1077014"/>
              <a:ext cx="5641414" cy="56219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44593" y="6500815"/>
              <a:ext cx="6679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    5     10    15</a:t>
              </a:r>
              <a:r>
                <a:rPr lang="en-US" sz="2800" dirty="0" smtClean="0"/>
                <a:t> </a:t>
              </a:r>
              <a:r>
                <a:rPr lang="en-US" sz="2400" dirty="0" smtClean="0"/>
                <a:t>  20 </a:t>
              </a:r>
              <a:r>
                <a:rPr lang="en-US" sz="2000" dirty="0" smtClean="0"/>
                <a:t>   </a:t>
              </a:r>
              <a:r>
                <a:rPr lang="en-US" sz="2400" dirty="0" smtClean="0"/>
                <a:t>25</a:t>
              </a:r>
              <a:r>
                <a:rPr lang="en-US" sz="2000" dirty="0" smtClean="0"/>
                <a:t>   </a:t>
              </a:r>
              <a:r>
                <a:rPr lang="en-US" sz="2400" dirty="0" smtClean="0"/>
                <a:t> 30  </a:t>
              </a:r>
              <a:r>
                <a:rPr lang="en-US" sz="4000" dirty="0" smtClean="0"/>
                <a:t> </a:t>
              </a:r>
              <a:r>
                <a:rPr lang="en-US" sz="2400" dirty="0" smtClean="0"/>
                <a:t>35 </a:t>
              </a:r>
              <a:r>
                <a:rPr lang="en-US" sz="2800" dirty="0" smtClean="0"/>
                <a:t>  </a:t>
              </a:r>
              <a:r>
                <a:rPr lang="en-US" sz="2400" dirty="0" smtClean="0"/>
                <a:t>40</a:t>
              </a:r>
              <a:r>
                <a:rPr lang="en-US" sz="2000" dirty="0" smtClean="0"/>
                <a:t>   </a:t>
              </a:r>
              <a:r>
                <a:rPr lang="en-US" dirty="0" smtClean="0"/>
                <a:t> </a:t>
              </a:r>
              <a:r>
                <a:rPr lang="en-US" sz="2400" dirty="0" smtClean="0"/>
                <a:t>45   50  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26158" y="7129190"/>
              <a:ext cx="32918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907388" y="3331850"/>
              <a:ext cx="32918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5428" y="872229"/>
              <a:ext cx="705133" cy="550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50</a:t>
              </a:r>
            </a:p>
            <a:p>
              <a:endParaRPr lang="en-US" sz="1200" dirty="0"/>
            </a:p>
            <a:p>
              <a:r>
                <a:rPr lang="en-US" sz="2400" dirty="0" smtClean="0"/>
                <a:t>45</a:t>
              </a:r>
            </a:p>
            <a:p>
              <a:endParaRPr lang="en-US" sz="1200" dirty="0" smtClean="0"/>
            </a:p>
            <a:p>
              <a:r>
                <a:rPr lang="en-US" sz="2400" dirty="0" smtClean="0"/>
                <a:t>40</a:t>
              </a:r>
            </a:p>
            <a:p>
              <a:endParaRPr lang="en-US" sz="1200" dirty="0" smtClean="0"/>
            </a:p>
            <a:p>
              <a:r>
                <a:rPr lang="en-US" sz="2400" dirty="0" smtClean="0"/>
                <a:t>35</a:t>
              </a:r>
            </a:p>
            <a:p>
              <a:endParaRPr lang="en-US" sz="1400" dirty="0" smtClean="0"/>
            </a:p>
            <a:p>
              <a:r>
                <a:rPr lang="en-US" sz="2400" dirty="0" smtClean="0"/>
                <a:t>30</a:t>
              </a:r>
            </a:p>
            <a:p>
              <a:endParaRPr lang="en-US" sz="1200" dirty="0" smtClean="0"/>
            </a:p>
            <a:p>
              <a:r>
                <a:rPr lang="en-US" sz="2400" dirty="0" smtClean="0"/>
                <a:t>25</a:t>
              </a:r>
            </a:p>
            <a:p>
              <a:endParaRPr lang="en-US" sz="1050" dirty="0" smtClean="0"/>
            </a:p>
            <a:p>
              <a:r>
                <a:rPr lang="en-US" sz="2400" dirty="0" smtClean="0"/>
                <a:t>20</a:t>
              </a:r>
            </a:p>
            <a:p>
              <a:endParaRPr lang="en-US" sz="1200" dirty="0" smtClean="0"/>
            </a:p>
            <a:p>
              <a:r>
                <a:rPr lang="en-US" sz="2400" dirty="0" smtClean="0"/>
                <a:t>15</a:t>
              </a:r>
            </a:p>
            <a:p>
              <a:endParaRPr lang="en-US" sz="1100" dirty="0" smtClean="0"/>
            </a:p>
            <a:p>
              <a:r>
                <a:rPr lang="en-US" sz="2400" dirty="0" smtClean="0"/>
                <a:t>10</a:t>
              </a:r>
            </a:p>
            <a:p>
              <a:endParaRPr lang="en-US" sz="1400" dirty="0" smtClean="0"/>
            </a:p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6302" y="6499961"/>
              <a:ext cx="9124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/>
                <a:t> </a:t>
              </a:r>
              <a:r>
                <a:rPr lang="en-US" sz="4800">
                  <a:latin typeface="Segoe Print" charset="0"/>
                  <a:ea typeface="Segoe Print" charset="0"/>
                  <a:cs typeface="Segoe Print" charset="0"/>
                </a:rPr>
                <a:t>0</a:t>
              </a:r>
              <a:r>
                <a:rPr lang="en-US" sz="4800"/>
                <a:t>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889482"/>
            <a:ext cx="2511184" cy="42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7798" r="6746"/>
          <a:stretch/>
        </p:blipFill>
        <p:spPr>
          <a:xfrm>
            <a:off x="0" y="178904"/>
            <a:ext cx="10058399" cy="75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6224" r="2852" b="6999"/>
          <a:stretch/>
        </p:blipFill>
        <p:spPr>
          <a:xfrm>
            <a:off x="0" y="107579"/>
            <a:ext cx="8839200" cy="7664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434" y="53788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2" b="89849" l="0" r="97300">
                        <a14:foregroundMark x1="13200" y1="36077" x2="13200" y2="36077"/>
                        <a14:foregroundMark x1="10000" y1="47325" x2="10000" y2="47325"/>
                        <a14:foregroundMark x1="10900" y1="37311" x2="10900" y2="37311"/>
                        <a14:foregroundMark x1="8000" y1="46639" x2="8000" y2="46639"/>
                        <a14:foregroundMark x1="9600" y1="41289" x2="9600" y2="41289"/>
                      </a14:backgroundRemoval>
                    </a14:imgEffect>
                  </a14:imgLayer>
                </a14:imgProps>
              </a:ext>
            </a:extLst>
          </a:blip>
          <a:srcRect r="1426" b="6170"/>
          <a:stretch/>
        </p:blipFill>
        <p:spPr>
          <a:xfrm rot="20253926">
            <a:off x="4336033" y="445221"/>
            <a:ext cx="6245992" cy="4334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72" y="5612524"/>
            <a:ext cx="968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/>
              <a:t>We are going to use inches for height since most students know how tall they are. 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6" y="5981855"/>
            <a:ext cx="7479792" cy="5503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64976" y="5968408"/>
            <a:ext cx="0" cy="5494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41053" y="5959444"/>
            <a:ext cx="0" cy="5494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77113" y="5968408"/>
            <a:ext cx="0" cy="5494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84895" y="5954961"/>
            <a:ext cx="0" cy="5494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5659" y="5914620"/>
            <a:ext cx="12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Height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 inches)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6547" y="5919103"/>
            <a:ext cx="12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Arm Span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 cm)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1905" y="5923586"/>
            <a:ext cx="12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Hand Span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 cm)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9002" y="5923586"/>
            <a:ext cx="12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 years)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537" r="165" b="22246"/>
          <a:stretch/>
        </p:blipFill>
        <p:spPr>
          <a:xfrm>
            <a:off x="4871801" y="0"/>
            <a:ext cx="5186599" cy="487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871803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833" y="22072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</a:t>
            </a:r>
            <a:r>
              <a:rPr lang="en-US" sz="36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14</a:t>
            </a:r>
            <a:endParaRPr lang="en-US" sz="36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16" y="71716"/>
            <a:ext cx="652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2.3: Scatter Plots (Modified </a:t>
            </a:r>
            <a:r>
              <a:rPr lang="mr-IN" b="1" dirty="0" smtClean="0"/>
              <a:t>–</a:t>
            </a:r>
            <a:r>
              <a:rPr lang="en-US" b="1" dirty="0" smtClean="0"/>
              <a:t> Keep this paper in your book) PART 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716" y="501008"/>
            <a:ext cx="355137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/>
              <a:t>Graph the relationship between height of students (in inches) vs. their hand span (in cm).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Place data for your self and your partner into the graph using a STAR</a:t>
            </a:r>
            <a:r>
              <a:rPr lang="en-US" sz="1400" b="1" dirty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☆</a:t>
            </a:r>
            <a:r>
              <a:rPr lang="en-US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Find 10 other students. Record their data, then graph with points. If any data exceeds the graph, place at farthest point possible.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5804"/>
              </p:ext>
            </p:extLst>
          </p:nvPr>
        </p:nvGraphicFramePr>
        <p:xfrm>
          <a:off x="200507" y="2767112"/>
          <a:ext cx="2870604" cy="48104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6868"/>
                <a:gridCol w="956868"/>
                <a:gridCol w="956868"/>
              </a:tblGrid>
              <a:tr h="663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Name</a:t>
                      </a:r>
                      <a:r>
                        <a:rPr lang="en-US" sz="1300" baseline="0" dirty="0" smtClean="0"/>
                        <a:t> of 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Student</a:t>
                      </a:r>
                      <a:endParaRPr lang="en-US" sz="13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Height</a:t>
                      </a:r>
                      <a:r>
                        <a:rPr lang="en-US" sz="1300" baseline="0" dirty="0" smtClean="0"/>
                        <a:t> (in)</a:t>
                      </a:r>
                      <a:endParaRPr lang="en-US" sz="13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Hand Span</a:t>
                      </a:r>
                      <a:r>
                        <a:rPr lang="en-US" sz="1300" baseline="0" dirty="0" smtClean="0"/>
                        <a:t> (cm)</a:t>
                      </a:r>
                      <a:endParaRPr lang="en-US" sz="1300" dirty="0" smtClean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 YOU</a:t>
                      </a:r>
                      <a:endParaRPr lang="en-US" sz="13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Partner</a:t>
                      </a:r>
                      <a:endParaRPr lang="en-US" sz="13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93" y="668403"/>
            <a:ext cx="6299576" cy="4503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23093" y="5171607"/>
            <a:ext cx="629957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After completing your table and graphing your data into the scatter plot, describe the correlation you see between a student’s height compared to their hand span.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833" y="22072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</a:t>
            </a:r>
            <a:r>
              <a:rPr lang="en-US" sz="36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14</a:t>
            </a:r>
            <a:endParaRPr lang="en-US" sz="36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16" y="71716"/>
            <a:ext cx="652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2.3: Scatter Plots (Modified </a:t>
            </a:r>
            <a:r>
              <a:rPr lang="mr-IN" b="1" dirty="0" smtClean="0"/>
              <a:t>–</a:t>
            </a:r>
            <a:r>
              <a:rPr lang="en-US" b="1" dirty="0" smtClean="0"/>
              <a:t> Keep this paper in your book) PART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717" y="501008"/>
            <a:ext cx="356863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/>
              <a:t>Graph the relationship between height of students (in inches) vs. their Shoe Size (in U.S. size).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Place data for your self and your partner into the graph using a STAR</a:t>
            </a:r>
            <a:r>
              <a:rPr lang="en-US" sz="1400" b="1" dirty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☆</a:t>
            </a:r>
            <a:r>
              <a:rPr lang="en-US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Find 10 other students. Record their data, then graph with points. If any data exceeds the graph, place at farthest point possible.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6377"/>
              </p:ext>
            </p:extLst>
          </p:nvPr>
        </p:nvGraphicFramePr>
        <p:xfrm>
          <a:off x="200507" y="2767112"/>
          <a:ext cx="2870604" cy="48104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6868"/>
                <a:gridCol w="956868"/>
                <a:gridCol w="956868"/>
              </a:tblGrid>
              <a:tr h="663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Name</a:t>
                      </a:r>
                      <a:r>
                        <a:rPr lang="en-US" sz="1300" baseline="0" dirty="0" smtClean="0"/>
                        <a:t> of 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Student</a:t>
                      </a:r>
                      <a:endParaRPr lang="en-US" sz="13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Height</a:t>
                      </a:r>
                      <a:r>
                        <a:rPr lang="en-US" sz="1300" baseline="0" dirty="0" smtClean="0"/>
                        <a:t> (in)</a:t>
                      </a:r>
                      <a:endParaRPr lang="en-US" sz="13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Shoe Size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280" baseline="0" dirty="0" smtClean="0"/>
                        <a:t>(in U.S. size)</a:t>
                      </a:r>
                      <a:endParaRPr lang="en-US" sz="1280" dirty="0" smtClean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 YOU</a:t>
                      </a:r>
                      <a:endParaRPr lang="en-US" sz="13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Segoe Print" charset="0"/>
                          <a:ea typeface="Segoe Print" charset="0"/>
                          <a:cs typeface="Segoe Print" charset="0"/>
                        </a:rPr>
                        <a:t>Partner</a:t>
                      </a:r>
                      <a:endParaRPr lang="en-US" sz="1300" dirty="0">
                        <a:latin typeface="Segoe Print" charset="0"/>
                        <a:ea typeface="Segoe Print" charset="0"/>
                        <a:cs typeface="Segoe Print" charset="0"/>
                      </a:endParaRPr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7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9338" marR="69338" marT="34669" marB="34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7" y="668404"/>
            <a:ext cx="6174533" cy="45032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23093" y="5171607"/>
            <a:ext cx="629957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After completing your table and graphing your data into the scatter plot, describe the correlation you see between a student’s height compared to their shoe size.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0058400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7283" y="0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Page </a:t>
            </a:r>
            <a:r>
              <a:rPr lang="en-US" sz="440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16</a:t>
            </a:r>
            <a:endParaRPr lang="en-US" sz="44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7283" y="0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</a:t>
            </a:r>
            <a:r>
              <a:rPr lang="en-US" sz="44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16</a:t>
            </a:r>
            <a:endParaRPr lang="en-US" sz="44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030"/>
            <a:ext cx="10058400" cy="173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4" y="2270233"/>
            <a:ext cx="8701005" cy="542612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974574" y="3909392"/>
            <a:ext cx="6891130" cy="2478156"/>
          </a:xfrm>
          <a:prstGeom prst="straightConnector1">
            <a:avLst/>
          </a:prstGeom>
          <a:ln w="50800">
            <a:solidFill>
              <a:srgbClr val="FF0000">
                <a:alpha val="4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 b="91251"/>
          <a:stretch/>
        </p:blipFill>
        <p:spPr>
          <a:xfrm>
            <a:off x="0" y="0"/>
            <a:ext cx="8860896" cy="93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7645" y="1066073"/>
            <a:ext cx="439781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0" dirty="0" smtClean="0">
                <a:latin typeface="Segoe Print" charset="0"/>
                <a:ea typeface="Segoe Print" charset="0"/>
                <a:cs typeface="Segoe Print" charset="0"/>
              </a:rPr>
              <a:t>Cool Down Question</a:t>
            </a:r>
          </a:p>
          <a:p>
            <a:pPr algn="ctr"/>
            <a:endParaRPr lang="en-US" sz="2040" dirty="0"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r>
              <a:rPr lang="en-US" sz="2040" dirty="0" smtClean="0">
                <a:latin typeface="Segoe Print" charset="0"/>
                <a:ea typeface="Segoe Print" charset="0"/>
                <a:cs typeface="Segoe Print" charset="0"/>
              </a:rPr>
              <a:t>(not on your book)</a:t>
            </a:r>
            <a:endParaRPr lang="en-US" sz="2040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07" y="3056027"/>
            <a:ext cx="4132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Draw a scatter plot for the data in the table above.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Circle the point in the scatter plot that represents Person D’s measurements.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Write a brief description describing the correlation between right hand length and right foot length.</a:t>
            </a:r>
            <a:br>
              <a:rPr lang="en-US" dirty="0" smtClean="0"/>
            </a:br>
            <a:r>
              <a:rPr lang="en-US" dirty="0" smtClean="0"/>
              <a:t>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2100202"/>
            <a:ext cx="5950424" cy="5604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0806" y="65582"/>
            <a:ext cx="570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Print" charset="0"/>
                <a:ea typeface="Segoe Print" charset="0"/>
                <a:cs typeface="Segoe Print" charset="0"/>
              </a:rPr>
              <a:t>Name</a:t>
            </a:r>
            <a:r>
              <a:rPr lang="en-US" sz="2000" dirty="0" smtClean="0"/>
              <a:t>: __________________________  </a:t>
            </a:r>
            <a:r>
              <a:rPr lang="en-US" sz="2400" dirty="0" smtClean="0"/>
              <a:t>3.4.19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875287"/>
            <a:ext cx="4196300" cy="21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</TotalTime>
  <Words>402</Words>
  <Application>Microsoft Macintosh PowerPoint</Application>
  <PresentationFormat>Custom</PresentationFormat>
  <Paragraphs>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Mangal</vt:lpstr>
      <vt:lpstr>Segoe Print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cp:lastPrinted>2019-03-02T23:12:27Z</cp:lastPrinted>
  <dcterms:created xsi:type="dcterms:W3CDTF">2018-02-01T15:12:37Z</dcterms:created>
  <dcterms:modified xsi:type="dcterms:W3CDTF">2019-03-03T01:26:07Z</dcterms:modified>
</cp:coreProperties>
</file>