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0" r:id="rId2"/>
    <p:sldId id="321" r:id="rId3"/>
    <p:sldId id="319" r:id="rId4"/>
    <p:sldId id="288" r:id="rId5"/>
    <p:sldId id="314" r:id="rId6"/>
    <p:sldId id="289" r:id="rId7"/>
    <p:sldId id="315" r:id="rId8"/>
    <p:sldId id="316" r:id="rId9"/>
    <p:sldId id="317" r:id="rId10"/>
    <p:sldId id="290" r:id="rId11"/>
    <p:sldId id="322" r:id="rId12"/>
    <p:sldId id="318" r:id="rId13"/>
  </p:sldIdLst>
  <p:sldSz cx="12192000" cy="6858000"/>
  <p:notesSz cx="6858000" cy="9296400"/>
  <p:defaultTextStyle>
    <a:defPPr>
      <a:defRPr lang="en-US"/>
    </a:defPPr>
    <a:lvl1pPr marL="0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1"/>
    <p:restoredTop sz="94224"/>
  </p:normalViewPr>
  <p:slideViewPr>
    <p:cSldViewPr>
      <p:cViewPr>
        <p:scale>
          <a:sx n="157" d="100"/>
          <a:sy n="157" d="100"/>
        </p:scale>
        <p:origin x="-2376" y="-24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CE600-4A76-4F9D-8ADA-D6253A1C4126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575"/>
            <a:ext cx="548640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C8A69-1056-4A90-BFF7-7455B3DAF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99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47029-6F5E-3649-89E6-EDF7F6B4E5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93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8A69-1056-4A90-BFF7-7455B3DAFA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69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8A69-1056-4A90-BFF7-7455B3DAFA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44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8A69-1056-4A90-BFF7-7455B3DAFA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56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8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62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16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70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25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79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33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D75E-A98F-4B1C-BCFE-CA81708EAF12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5E-C50D-488F-8B6D-C7C3B85A0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D75E-A98F-4B1C-BCFE-CA81708EAF12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5E-C50D-488F-8B6D-C7C3B85A0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D75E-A98F-4B1C-BCFE-CA81708EAF12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5E-C50D-488F-8B6D-C7C3B85A0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D75E-A98F-4B1C-BCFE-CA81708EAF12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5E-C50D-488F-8B6D-C7C3B85A0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8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24">
                <a:solidFill>
                  <a:schemeClr val="tx1">
                    <a:tint val="75000"/>
                  </a:schemeClr>
                </a:solidFill>
              </a:defRPr>
            </a:lvl1pPr>
            <a:lvl2pPr marL="554172" indent="0">
              <a:buNone/>
              <a:defRPr sz="2182">
                <a:solidFill>
                  <a:schemeClr val="tx1">
                    <a:tint val="75000"/>
                  </a:schemeClr>
                </a:solidFill>
              </a:defRPr>
            </a:lvl2pPr>
            <a:lvl3pPr marL="1108344" indent="0">
              <a:buNone/>
              <a:defRPr sz="1939">
                <a:solidFill>
                  <a:schemeClr val="tx1">
                    <a:tint val="75000"/>
                  </a:schemeClr>
                </a:solidFill>
              </a:defRPr>
            </a:lvl3pPr>
            <a:lvl4pPr marL="1662516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4pPr>
            <a:lvl5pPr marL="2216688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5pPr>
            <a:lvl6pPr marL="2770861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6pPr>
            <a:lvl7pPr marL="3325033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7pPr>
            <a:lvl8pPr marL="3879205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8pPr>
            <a:lvl9pPr marL="4433377" indent="0">
              <a:buNone/>
              <a:defRPr sz="16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D75E-A98F-4B1C-BCFE-CA81708EAF12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5E-C50D-488F-8B6D-C7C3B85A0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94"/>
            </a:lvl1pPr>
            <a:lvl2pPr>
              <a:defRPr sz="2909"/>
            </a:lvl2pPr>
            <a:lvl3pPr>
              <a:defRPr sz="242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94"/>
            </a:lvl1pPr>
            <a:lvl2pPr>
              <a:defRPr sz="2909"/>
            </a:lvl2pPr>
            <a:lvl3pPr>
              <a:defRPr sz="2424"/>
            </a:lvl3pPr>
            <a:lvl4pPr>
              <a:defRPr sz="2182"/>
            </a:lvl4pPr>
            <a:lvl5pPr>
              <a:defRPr sz="2182"/>
            </a:lvl5pPr>
            <a:lvl6pPr>
              <a:defRPr sz="2182"/>
            </a:lvl6pPr>
            <a:lvl7pPr>
              <a:defRPr sz="2182"/>
            </a:lvl7pPr>
            <a:lvl8pPr>
              <a:defRPr sz="2182"/>
            </a:lvl8pPr>
            <a:lvl9pPr>
              <a:defRPr sz="21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D75E-A98F-4B1C-BCFE-CA81708EAF12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5E-C50D-488F-8B6D-C7C3B85A0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909" b="1"/>
            </a:lvl1pPr>
            <a:lvl2pPr marL="554172" indent="0">
              <a:buNone/>
              <a:defRPr sz="2424" b="1"/>
            </a:lvl2pPr>
            <a:lvl3pPr marL="1108344" indent="0">
              <a:buNone/>
              <a:defRPr sz="2182" b="1"/>
            </a:lvl3pPr>
            <a:lvl4pPr marL="1662516" indent="0">
              <a:buNone/>
              <a:defRPr sz="1939" b="1"/>
            </a:lvl4pPr>
            <a:lvl5pPr marL="2216688" indent="0">
              <a:buNone/>
              <a:defRPr sz="1939" b="1"/>
            </a:lvl5pPr>
            <a:lvl6pPr marL="2770861" indent="0">
              <a:buNone/>
              <a:defRPr sz="1939" b="1"/>
            </a:lvl6pPr>
            <a:lvl7pPr marL="3325033" indent="0">
              <a:buNone/>
              <a:defRPr sz="1939" b="1"/>
            </a:lvl7pPr>
            <a:lvl8pPr marL="3879205" indent="0">
              <a:buNone/>
              <a:defRPr sz="1939" b="1"/>
            </a:lvl8pPr>
            <a:lvl9pPr marL="4433377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909"/>
            </a:lvl1pPr>
            <a:lvl2pPr>
              <a:defRPr sz="2424"/>
            </a:lvl2pPr>
            <a:lvl3pPr>
              <a:defRPr sz="2182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909" b="1"/>
            </a:lvl1pPr>
            <a:lvl2pPr marL="554172" indent="0">
              <a:buNone/>
              <a:defRPr sz="2424" b="1"/>
            </a:lvl2pPr>
            <a:lvl3pPr marL="1108344" indent="0">
              <a:buNone/>
              <a:defRPr sz="2182" b="1"/>
            </a:lvl3pPr>
            <a:lvl4pPr marL="1662516" indent="0">
              <a:buNone/>
              <a:defRPr sz="1939" b="1"/>
            </a:lvl4pPr>
            <a:lvl5pPr marL="2216688" indent="0">
              <a:buNone/>
              <a:defRPr sz="1939" b="1"/>
            </a:lvl5pPr>
            <a:lvl6pPr marL="2770861" indent="0">
              <a:buNone/>
              <a:defRPr sz="1939" b="1"/>
            </a:lvl6pPr>
            <a:lvl7pPr marL="3325033" indent="0">
              <a:buNone/>
              <a:defRPr sz="1939" b="1"/>
            </a:lvl7pPr>
            <a:lvl8pPr marL="3879205" indent="0">
              <a:buNone/>
              <a:defRPr sz="1939" b="1"/>
            </a:lvl8pPr>
            <a:lvl9pPr marL="4433377" indent="0">
              <a:buNone/>
              <a:defRPr sz="193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909"/>
            </a:lvl1pPr>
            <a:lvl2pPr>
              <a:defRPr sz="2424"/>
            </a:lvl2pPr>
            <a:lvl3pPr>
              <a:defRPr sz="2182"/>
            </a:lvl3pPr>
            <a:lvl4pPr>
              <a:defRPr sz="1939"/>
            </a:lvl4pPr>
            <a:lvl5pPr>
              <a:defRPr sz="1939"/>
            </a:lvl5pPr>
            <a:lvl6pPr>
              <a:defRPr sz="1939"/>
            </a:lvl6pPr>
            <a:lvl7pPr>
              <a:defRPr sz="1939"/>
            </a:lvl7pPr>
            <a:lvl8pPr>
              <a:defRPr sz="1939"/>
            </a:lvl8pPr>
            <a:lvl9pPr>
              <a:defRPr sz="19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D75E-A98F-4B1C-BCFE-CA81708EAF12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5E-C50D-488F-8B6D-C7C3B85A0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D75E-A98F-4B1C-BCFE-CA81708EAF12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5E-C50D-488F-8B6D-C7C3B85A0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D75E-A98F-4B1C-BCFE-CA81708EAF12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5E-C50D-488F-8B6D-C7C3B85A0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7" cy="5853113"/>
          </a:xfrm>
        </p:spPr>
        <p:txBody>
          <a:bodyPr/>
          <a:lstStyle>
            <a:lvl1pPr>
              <a:defRPr sz="3879"/>
            </a:lvl1pPr>
            <a:lvl2pPr>
              <a:defRPr sz="3394"/>
            </a:lvl2pPr>
            <a:lvl3pPr>
              <a:defRPr sz="2909"/>
            </a:lvl3pPr>
            <a:lvl4pPr>
              <a:defRPr sz="2424"/>
            </a:lvl4pPr>
            <a:lvl5pPr>
              <a:defRPr sz="2424"/>
            </a:lvl5pPr>
            <a:lvl6pPr>
              <a:defRPr sz="2424"/>
            </a:lvl6pPr>
            <a:lvl7pPr>
              <a:defRPr sz="2424"/>
            </a:lvl7pPr>
            <a:lvl8pPr>
              <a:defRPr sz="2424"/>
            </a:lvl8pPr>
            <a:lvl9pPr>
              <a:defRPr sz="24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97"/>
            </a:lvl1pPr>
            <a:lvl2pPr marL="554172" indent="0">
              <a:buNone/>
              <a:defRPr sz="1455"/>
            </a:lvl2pPr>
            <a:lvl3pPr marL="1108344" indent="0">
              <a:buNone/>
              <a:defRPr sz="1212"/>
            </a:lvl3pPr>
            <a:lvl4pPr marL="1662516" indent="0">
              <a:buNone/>
              <a:defRPr sz="1091"/>
            </a:lvl4pPr>
            <a:lvl5pPr marL="2216688" indent="0">
              <a:buNone/>
              <a:defRPr sz="1091"/>
            </a:lvl5pPr>
            <a:lvl6pPr marL="2770861" indent="0">
              <a:buNone/>
              <a:defRPr sz="1091"/>
            </a:lvl6pPr>
            <a:lvl7pPr marL="3325033" indent="0">
              <a:buNone/>
              <a:defRPr sz="1091"/>
            </a:lvl7pPr>
            <a:lvl8pPr marL="3879205" indent="0">
              <a:buNone/>
              <a:defRPr sz="1091"/>
            </a:lvl8pPr>
            <a:lvl9pPr marL="4433377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D75E-A98F-4B1C-BCFE-CA81708EAF12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5E-C50D-488F-8B6D-C7C3B85A0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79"/>
            </a:lvl1pPr>
            <a:lvl2pPr marL="554172" indent="0">
              <a:buNone/>
              <a:defRPr sz="3394"/>
            </a:lvl2pPr>
            <a:lvl3pPr marL="1108344" indent="0">
              <a:buNone/>
              <a:defRPr sz="2909"/>
            </a:lvl3pPr>
            <a:lvl4pPr marL="1662516" indent="0">
              <a:buNone/>
              <a:defRPr sz="2424"/>
            </a:lvl4pPr>
            <a:lvl5pPr marL="2216688" indent="0">
              <a:buNone/>
              <a:defRPr sz="2424"/>
            </a:lvl5pPr>
            <a:lvl6pPr marL="2770861" indent="0">
              <a:buNone/>
              <a:defRPr sz="2424"/>
            </a:lvl6pPr>
            <a:lvl7pPr marL="3325033" indent="0">
              <a:buNone/>
              <a:defRPr sz="2424"/>
            </a:lvl7pPr>
            <a:lvl8pPr marL="3879205" indent="0">
              <a:buNone/>
              <a:defRPr sz="2424"/>
            </a:lvl8pPr>
            <a:lvl9pPr marL="4433377" indent="0">
              <a:buNone/>
              <a:defRPr sz="242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97"/>
            </a:lvl1pPr>
            <a:lvl2pPr marL="554172" indent="0">
              <a:buNone/>
              <a:defRPr sz="1455"/>
            </a:lvl2pPr>
            <a:lvl3pPr marL="1108344" indent="0">
              <a:buNone/>
              <a:defRPr sz="1212"/>
            </a:lvl3pPr>
            <a:lvl4pPr marL="1662516" indent="0">
              <a:buNone/>
              <a:defRPr sz="1091"/>
            </a:lvl4pPr>
            <a:lvl5pPr marL="2216688" indent="0">
              <a:buNone/>
              <a:defRPr sz="1091"/>
            </a:lvl5pPr>
            <a:lvl6pPr marL="2770861" indent="0">
              <a:buNone/>
              <a:defRPr sz="1091"/>
            </a:lvl6pPr>
            <a:lvl7pPr marL="3325033" indent="0">
              <a:buNone/>
              <a:defRPr sz="1091"/>
            </a:lvl7pPr>
            <a:lvl8pPr marL="3879205" indent="0">
              <a:buNone/>
              <a:defRPr sz="1091"/>
            </a:lvl8pPr>
            <a:lvl9pPr marL="4433377" indent="0">
              <a:buNone/>
              <a:defRPr sz="10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3D75E-A98F-4B1C-BCFE-CA81708EAF12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ABC5E-C50D-488F-8B6D-C7C3B85A0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3D75E-A98F-4B1C-BCFE-CA81708EAF12}" type="datetimeFigureOut">
              <a:rPr lang="en-US" smtClean="0"/>
              <a:pPr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ABC5E-C50D-488F-8B6D-C7C3B85A0A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08344" rtl="0" eaLnBrk="1" latinLnBrk="0" hangingPunct="1">
        <a:spcBef>
          <a:spcPct val="0"/>
        </a:spcBef>
        <a:buNone/>
        <a:defRPr sz="53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5629" indent="-415629" algn="l" defTabSz="1108344" rtl="0" eaLnBrk="1" latinLnBrk="0" hangingPunct="1">
        <a:spcBef>
          <a:spcPct val="20000"/>
        </a:spcBef>
        <a:buFont typeface="Arial" pitchFamily="34" charset="0"/>
        <a:buChar char="•"/>
        <a:defRPr sz="3879" kern="1200">
          <a:solidFill>
            <a:schemeClr val="tx1"/>
          </a:solidFill>
          <a:latin typeface="+mn-lt"/>
          <a:ea typeface="+mn-ea"/>
          <a:cs typeface="+mn-cs"/>
        </a:defRPr>
      </a:lvl1pPr>
      <a:lvl2pPr marL="900530" indent="-346358" algn="l" defTabSz="1108344" rtl="0" eaLnBrk="1" latinLnBrk="0" hangingPunct="1">
        <a:spcBef>
          <a:spcPct val="20000"/>
        </a:spcBef>
        <a:buFont typeface="Arial" pitchFamily="34" charset="0"/>
        <a:buChar char="–"/>
        <a:defRPr sz="3394" kern="1200">
          <a:solidFill>
            <a:schemeClr val="tx1"/>
          </a:solidFill>
          <a:latin typeface="+mn-lt"/>
          <a:ea typeface="+mn-ea"/>
          <a:cs typeface="+mn-cs"/>
        </a:defRPr>
      </a:lvl2pPr>
      <a:lvl3pPr marL="1385430" indent="-277086" algn="l" defTabSz="1108344" rtl="0" eaLnBrk="1" latinLnBrk="0" hangingPunct="1">
        <a:spcBef>
          <a:spcPct val="20000"/>
        </a:spcBef>
        <a:buFont typeface="Arial" pitchFamily="34" charset="0"/>
        <a:buChar char="•"/>
        <a:defRPr sz="2909" kern="1200">
          <a:solidFill>
            <a:schemeClr val="tx1"/>
          </a:solidFill>
          <a:latin typeface="+mn-lt"/>
          <a:ea typeface="+mn-ea"/>
          <a:cs typeface="+mn-cs"/>
        </a:defRPr>
      </a:lvl3pPr>
      <a:lvl4pPr marL="1939602" indent="-277086" algn="l" defTabSz="1108344" rtl="0" eaLnBrk="1" latinLnBrk="0" hangingPunct="1">
        <a:spcBef>
          <a:spcPct val="20000"/>
        </a:spcBef>
        <a:buFont typeface="Arial" pitchFamily="34" charset="0"/>
        <a:buChar char="–"/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93775" indent="-277086" algn="l" defTabSz="1108344" rtl="0" eaLnBrk="1" latinLnBrk="0" hangingPunct="1">
        <a:spcBef>
          <a:spcPct val="20000"/>
        </a:spcBef>
        <a:buFont typeface="Arial" pitchFamily="34" charset="0"/>
        <a:buChar char="»"/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47947" indent="-277086" algn="l" defTabSz="1108344" rtl="0" eaLnBrk="1" latinLnBrk="0" hangingPunct="1">
        <a:spcBef>
          <a:spcPct val="20000"/>
        </a:spcBef>
        <a:buFont typeface="Arial" pitchFamily="34" charset="0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602119" indent="-277086" algn="l" defTabSz="1108344" rtl="0" eaLnBrk="1" latinLnBrk="0" hangingPunct="1">
        <a:spcBef>
          <a:spcPct val="20000"/>
        </a:spcBef>
        <a:buFont typeface="Arial" pitchFamily="34" charset="0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156291" indent="-277086" algn="l" defTabSz="1108344" rtl="0" eaLnBrk="1" latinLnBrk="0" hangingPunct="1">
        <a:spcBef>
          <a:spcPct val="20000"/>
        </a:spcBef>
        <a:buFont typeface="Arial" pitchFamily="34" charset="0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710463" indent="-277086" algn="l" defTabSz="1108344" rtl="0" eaLnBrk="1" latinLnBrk="0" hangingPunct="1">
        <a:spcBef>
          <a:spcPct val="20000"/>
        </a:spcBef>
        <a:buFont typeface="Arial" pitchFamily="34" charset="0"/>
        <a:buChar char="•"/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1pPr>
      <a:lvl2pPr marL="554172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2pPr>
      <a:lvl3pPr marL="1108344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3pPr>
      <a:lvl4pPr marL="1662516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4pPr>
      <a:lvl5pPr marL="2216688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5pPr>
      <a:lvl6pPr marL="2770861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6pPr>
      <a:lvl7pPr marL="3325033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7pPr>
      <a:lvl8pPr marL="3879205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8pPr>
      <a:lvl9pPr marL="4433377" algn="l" defTabSz="1108344" rtl="0" eaLnBrk="1" latinLnBrk="0" hangingPunct="1">
        <a:defRPr sz="21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9" Type="http://schemas.openxmlformats.org/officeDocument/2006/relationships/image" Target="../media/image6.png"/><Relationship Id="rId10" Type="http://schemas.openxmlformats.org/officeDocument/2006/relationships/image" Target="../media/image7.jpeg"/><Relationship Id="rId11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Relationship Id="rId3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microsoft.com/office/2007/relationships/hdphoto" Target="../media/hdphoto3.wdp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microsoft.com/office/2007/relationships/hdphoto" Target="../media/hdphoto3.wdp"/><Relationship Id="rId6" Type="http://schemas.openxmlformats.org/officeDocument/2006/relationships/image" Target="../media/image17.png"/><Relationship Id="rId7" Type="http://schemas.microsoft.com/office/2007/relationships/hdphoto" Target="../media/hdphoto4.wdp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mage result for notebook pap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3"/>
          <a:stretch/>
        </p:blipFill>
        <p:spPr bwMode="auto">
          <a:xfrm>
            <a:off x="89452" y="3304561"/>
            <a:ext cx="12026347" cy="322823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373"/>
            <a:ext cx="12191999" cy="93162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12191999" cy="3256813"/>
            <a:chOff x="0" y="-1"/>
            <a:chExt cx="10058400" cy="36910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" r="880" b="37159"/>
            <a:stretch/>
          </p:blipFill>
          <p:spPr>
            <a:xfrm>
              <a:off x="0" y="-1"/>
              <a:ext cx="10058400" cy="369105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53" t="21854" r="8884" b="75937"/>
            <a:stretch/>
          </p:blipFill>
          <p:spPr>
            <a:xfrm>
              <a:off x="8319050" y="1143000"/>
              <a:ext cx="836298" cy="9640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10" b="100000" l="9969" r="92835">
                          <a14:foregroundMark x1="89512" y1="87650" x2="89512" y2="876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471" y="1102741"/>
              <a:ext cx="1105455" cy="100435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52" y="181643"/>
            <a:ext cx="791365" cy="7913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46951" y="3330053"/>
            <a:ext cx="7909347" cy="2942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AGENDA FOR </a:t>
            </a:r>
            <a:r>
              <a:rPr lang="en-US" sz="2400" b="1" dirty="0" smtClean="0">
                <a:solidFill>
                  <a:srgbClr val="FF0000"/>
                </a:solidFill>
              </a:rPr>
              <a:t>THURSDAY 9/10/20 </a:t>
            </a:r>
            <a:r>
              <a:rPr lang="mr-IN" sz="2400" b="1" dirty="0" smtClean="0">
                <a:solidFill>
                  <a:srgbClr val="FF0000"/>
                </a:solidFill>
              </a:rPr>
              <a:t>–</a:t>
            </a:r>
            <a:r>
              <a:rPr lang="en-US" sz="2400" b="1" dirty="0" smtClean="0">
                <a:solidFill>
                  <a:srgbClr val="FF0000"/>
                </a:solidFill>
              </a:rPr>
              <a:t> FRIDAY 9/11/20 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marL="220269" indent="-220269">
              <a:buFont typeface="Wingdings" charset="2"/>
              <a:buChar char="ü"/>
            </a:pPr>
            <a:r>
              <a:rPr lang="en-US" sz="1765" b="1" dirty="0" smtClean="0"/>
              <a:t>Illustrative Mathematics UNIT 1 Lesson 6</a:t>
            </a:r>
            <a:br>
              <a:rPr lang="en-US" sz="1765" b="1" dirty="0" smtClean="0"/>
            </a:br>
            <a:r>
              <a:rPr lang="en-US" sz="1765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765" b="1" dirty="0" smtClean="0">
                <a:sym typeface="Wingdings"/>
              </a:rPr>
              <a:t> </a:t>
            </a:r>
            <a:r>
              <a:rPr lang="en-US" sz="1765" b="1" dirty="0" smtClean="0"/>
              <a:t>Please make sure you have your Workbooks ready (open to Lesson 6 pg.47)</a:t>
            </a:r>
            <a:br>
              <a:rPr lang="en-US" sz="1765" b="1" dirty="0" smtClean="0"/>
            </a:br>
            <a:r>
              <a:rPr lang="en-US" sz="1765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765" b="1" dirty="0" smtClean="0">
                <a:sym typeface="Wingdings"/>
              </a:rPr>
              <a:t> </a:t>
            </a:r>
            <a:r>
              <a:rPr lang="en-US" sz="1765" b="1" dirty="0" smtClean="0"/>
              <a:t>Our focus for today will be using and applying vocabulary from Unit 1 .</a:t>
            </a:r>
            <a:br>
              <a:rPr lang="en-US" sz="1765" b="1" dirty="0" smtClean="0"/>
            </a:br>
            <a:r>
              <a:rPr lang="en-US" sz="1765" b="1" dirty="0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765" b="1" dirty="0" smtClean="0">
                <a:sym typeface="Wingdings"/>
              </a:rPr>
              <a:t> </a:t>
            </a:r>
            <a:r>
              <a:rPr lang="en-US" sz="1765" b="1" dirty="0" smtClean="0">
                <a:sym typeface="Wingdings"/>
              </a:rPr>
              <a:t>Classwork</a:t>
            </a:r>
            <a:r>
              <a:rPr lang="en-US" sz="1765" b="1" dirty="0">
                <a:sym typeface="Wingdings"/>
              </a:rPr>
              <a:t>: Pages 47, 50, and 51.</a:t>
            </a:r>
            <a:endParaRPr lang="en-US" sz="1765" b="1" dirty="0"/>
          </a:p>
          <a:p>
            <a:pPr marL="220269" indent="-220269">
              <a:buFont typeface="Wingdings" charset="2"/>
              <a:buChar char="ü"/>
            </a:pPr>
            <a:r>
              <a:rPr lang="en-US" sz="1765" b="1" dirty="0"/>
              <a:t>Today’s Assignment (During Asynchronous </a:t>
            </a:r>
            <a:r>
              <a:rPr lang="en-US" sz="1765" b="1" dirty="0" smtClean="0">
                <a:sym typeface="Wingdings"/>
              </a:rPr>
              <a:t>? </a:t>
            </a:r>
            <a:r>
              <a:rPr lang="en-US" sz="1765" b="1" dirty="0" smtClean="0"/>
              <a:t>Time</a:t>
            </a:r>
            <a:r>
              <a:rPr lang="en-US" sz="1765" b="1" dirty="0"/>
              <a:t>):</a:t>
            </a:r>
            <a:br>
              <a:rPr lang="en-US" sz="1765" b="1" dirty="0"/>
            </a:br>
            <a:r>
              <a:rPr lang="en-US" sz="1765" b="1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en-US" sz="1765" b="1" dirty="0" smtClean="0"/>
              <a:t>Activity 9.10.20-9.11.20 on Desmos </a:t>
            </a:r>
            <a:r>
              <a:rPr lang="mr-IN" sz="1765" b="1" dirty="0" smtClean="0"/>
              <a:t>–</a:t>
            </a:r>
            <a:r>
              <a:rPr lang="en-US" sz="1765" b="1" dirty="0" smtClean="0"/>
              <a:t> the hyperlinked code will be on Mr. </a:t>
            </a:r>
            <a:br>
              <a:rPr lang="en-US" sz="1765" b="1" dirty="0" smtClean="0"/>
            </a:br>
            <a:r>
              <a:rPr lang="en-US" sz="1765" b="1" dirty="0" smtClean="0"/>
              <a:t>     Pearson’s </a:t>
            </a:r>
            <a:r>
              <a:rPr lang="en-US" sz="1765" b="1" dirty="0"/>
              <a:t>website </a:t>
            </a:r>
            <a:r>
              <a:rPr lang="en-US" sz="1765" b="1" dirty="0">
                <a:solidFill>
                  <a:srgbClr val="00B050"/>
                </a:solidFill>
              </a:rPr>
              <a:t>www.mathpearson.com</a:t>
            </a:r>
            <a:r>
              <a:rPr lang="en-US" sz="1765" b="1" dirty="0"/>
              <a:t> after </a:t>
            </a:r>
            <a:r>
              <a:rPr lang="en-US" sz="1765" b="1" dirty="0" smtClean="0"/>
              <a:t>the lesson today. </a:t>
            </a:r>
            <a:r>
              <a:rPr lang="en-US" sz="1765" b="1" dirty="0"/>
              <a:t/>
            </a:r>
            <a:br>
              <a:rPr lang="en-US" sz="1765" b="1" dirty="0"/>
            </a:br>
            <a:r>
              <a:rPr lang="en-US" sz="1765" b="1" dirty="0" smtClean="0"/>
              <a:t> </a:t>
            </a:r>
            <a:endParaRPr lang="en-US" sz="1765" b="1" dirty="0"/>
          </a:p>
        </p:txBody>
      </p:sp>
      <p:sp>
        <p:nvSpPr>
          <p:cNvPr id="14" name="Rectangle 13"/>
          <p:cNvSpPr/>
          <p:nvPr/>
        </p:nvSpPr>
        <p:spPr>
          <a:xfrm>
            <a:off x="59634" y="5927208"/>
            <a:ext cx="12191999" cy="9550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Lesson Standard(s):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sz="1800" dirty="0">
                <a:solidFill>
                  <a:srgbClr val="FF8900"/>
                </a:solidFill>
              </a:rPr>
              <a:t>8.G.1</a:t>
            </a:r>
            <a:r>
              <a:rPr lang="en-US" sz="1800" dirty="0">
                <a:solidFill>
                  <a:schemeClr val="bg1"/>
                </a:solidFill>
              </a:rPr>
              <a:t> Verify experimentally the properties of rotations, reflections, and translations.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​</a:t>
            </a:r>
            <a:r>
              <a:rPr lang="en-US" sz="1800" dirty="0">
                <a:solidFill>
                  <a:srgbClr val="FF8100"/>
                </a:solidFill>
              </a:rPr>
              <a:t>8.G.3 </a:t>
            </a:r>
            <a:r>
              <a:rPr lang="en-US" sz="1800" dirty="0">
                <a:solidFill>
                  <a:schemeClr val="bg1"/>
                </a:solidFill>
              </a:rPr>
              <a:t>Describe the effect of dilations, translations, rotations, and reflections on </a:t>
            </a:r>
            <a:r>
              <a:rPr lang="en-US" sz="1800" dirty="0" smtClean="0">
                <a:solidFill>
                  <a:schemeClr val="bg1"/>
                </a:solidFill>
              </a:rPr>
              <a:t>two-dimensional </a:t>
            </a:r>
            <a:r>
              <a:rPr lang="en-US" sz="1800" dirty="0">
                <a:solidFill>
                  <a:schemeClr val="bg1"/>
                </a:solidFill>
              </a:rPr>
              <a:t>figures using coordinates. </a:t>
            </a:r>
            <a:r>
              <a:rPr lang="en-US" sz="1600" dirty="0"/>
              <a:t> 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6" r="3629"/>
          <a:stretch/>
        </p:blipFill>
        <p:spPr>
          <a:xfrm rot="5400000">
            <a:off x="9742837" y="3649660"/>
            <a:ext cx="2476569" cy="193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8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144000" y="76200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Page 51</a:t>
            </a:r>
            <a:endParaRPr lang="en-US" sz="4400" b="1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964731"/>
            <a:ext cx="5732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What series of </a:t>
            </a:r>
            <a:r>
              <a:rPr lang="en-US" sz="1600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translations</a:t>
            </a:r>
            <a:r>
              <a:rPr lang="en-US" sz="1600" b="1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reflections</a:t>
            </a:r>
            <a:r>
              <a:rPr lang="en-US" sz="1600" b="1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rotations</a:t>
            </a:r>
            <a:r>
              <a:rPr lang="en-US" sz="1600" b="1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 or combinations of these will bring Figure A to Figure B?</a:t>
            </a:r>
          </a:p>
          <a:p>
            <a:endParaRPr lang="en-US" sz="1600" b="1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1600" b="1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Use your tracing paper to guide your movements.</a:t>
            </a:r>
          </a:p>
          <a:p>
            <a:endParaRPr lang="en-US" sz="1600" b="1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1600" b="1" dirty="0" smtClean="0">
                <a:latin typeface="Segoe Print" charset="0"/>
                <a:ea typeface="Segoe Print" charset="0"/>
                <a:cs typeface="Segoe Print" charset="0"/>
              </a:rPr>
              <a:t>Write your sequences in the order you would use:</a:t>
            </a:r>
          </a:p>
          <a:p>
            <a:endParaRPr lang="en-US" sz="1600" b="1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1600" b="1" dirty="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First, I need to ___________________________________________</a:t>
            </a:r>
          </a:p>
          <a:p>
            <a:endParaRPr lang="en-US" sz="1600" b="1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1600" b="1" dirty="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Second, I need to __________________________________________</a:t>
            </a:r>
          </a:p>
          <a:p>
            <a:endParaRPr lang="en-US" sz="1600" b="1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1600" b="1" dirty="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Third, I need to __________________________________________</a:t>
            </a:r>
            <a:endParaRPr lang="en-US" sz="1600" b="1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21"/>
            <a:ext cx="8839200" cy="503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435"/>
            <a:ext cx="6248400" cy="61638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09657" y="4151055"/>
            <a:ext cx="5275385" cy="2554545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Translations should include:</a:t>
            </a:r>
          </a:p>
          <a:p>
            <a:r>
              <a:rPr lang="en-US" sz="1600" b="1" dirty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    </a:t>
            </a:r>
            <a:r>
              <a:rPr lang="en-US" sz="1600" b="1" dirty="0">
                <a:latin typeface="Segoe Print" charset="0"/>
                <a:ea typeface="Segoe Print" charset="0"/>
                <a:cs typeface="Segoe Print" charset="0"/>
              </a:rPr>
              <a:t>Direction </a:t>
            </a:r>
            <a:r>
              <a:rPr lang="mr-IN" sz="1600" b="1" dirty="0">
                <a:latin typeface="Segoe Print" charset="0"/>
                <a:ea typeface="Segoe Print" charset="0"/>
                <a:cs typeface="Segoe Print" charset="0"/>
              </a:rPr>
              <a:t>–</a:t>
            </a:r>
            <a:r>
              <a:rPr lang="en-US" sz="1600" b="1" dirty="0">
                <a:latin typeface="Segoe Print" charset="0"/>
                <a:ea typeface="Segoe Print" charset="0"/>
                <a:cs typeface="Segoe Print" charset="0"/>
              </a:rPr>
              <a:t> Up, Down, Left, or Right and </a:t>
            </a:r>
            <a:br>
              <a:rPr lang="en-US" sz="1600" b="1" dirty="0">
                <a:latin typeface="Segoe Print" charset="0"/>
                <a:ea typeface="Segoe Print" charset="0"/>
                <a:cs typeface="Segoe Print" charset="0"/>
              </a:rPr>
            </a:br>
            <a:r>
              <a:rPr lang="en-US" sz="1600" b="1" dirty="0">
                <a:latin typeface="Segoe Print" charset="0"/>
                <a:ea typeface="Segoe Print" charset="0"/>
                <a:cs typeface="Segoe Print" charset="0"/>
              </a:rPr>
              <a:t>    distances moved in those directions.</a:t>
            </a:r>
          </a:p>
          <a:p>
            <a:r>
              <a:rPr lang="en-US" sz="1600" b="1" dirty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Rotations should include:</a:t>
            </a:r>
          </a:p>
          <a:p>
            <a:r>
              <a:rPr lang="en-US" sz="1600" b="1" dirty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    </a:t>
            </a:r>
            <a:r>
              <a:rPr lang="en-US" sz="1600" b="1" dirty="0">
                <a:latin typeface="Segoe Print" charset="0"/>
                <a:ea typeface="Segoe Print" charset="0"/>
                <a:cs typeface="Segoe Print" charset="0"/>
              </a:rPr>
              <a:t>The number of degrees / how far the Figure </a:t>
            </a:r>
            <a:br>
              <a:rPr lang="en-US" sz="1600" b="1" dirty="0">
                <a:latin typeface="Segoe Print" charset="0"/>
                <a:ea typeface="Segoe Print" charset="0"/>
                <a:cs typeface="Segoe Print" charset="0"/>
              </a:rPr>
            </a:br>
            <a:r>
              <a:rPr lang="en-US" sz="1600" b="1" dirty="0">
                <a:latin typeface="Segoe Print" charset="0"/>
                <a:ea typeface="Segoe Print" charset="0"/>
                <a:cs typeface="Segoe Print" charset="0"/>
              </a:rPr>
              <a:t>    was turned and whether the rotation was     </a:t>
            </a:r>
            <a:br>
              <a:rPr lang="en-US" sz="1600" b="1" dirty="0">
                <a:latin typeface="Segoe Print" charset="0"/>
                <a:ea typeface="Segoe Print" charset="0"/>
                <a:cs typeface="Segoe Print" charset="0"/>
              </a:rPr>
            </a:br>
            <a:r>
              <a:rPr lang="en-US" sz="1600" b="1" dirty="0">
                <a:latin typeface="Segoe Print" charset="0"/>
                <a:ea typeface="Segoe Print" charset="0"/>
                <a:cs typeface="Segoe Print" charset="0"/>
              </a:rPr>
              <a:t>    clockwise or counter-clockwise.</a:t>
            </a:r>
          </a:p>
          <a:p>
            <a:r>
              <a:rPr lang="en-US" sz="1600" b="1" dirty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Reflections should include:</a:t>
            </a:r>
          </a:p>
          <a:p>
            <a:r>
              <a:rPr lang="en-US" sz="1600" b="1" dirty="0">
                <a:latin typeface="Segoe Print" charset="0"/>
                <a:ea typeface="Segoe Print" charset="0"/>
                <a:cs typeface="Segoe Print" charset="0"/>
              </a:rPr>
              <a:t> </a:t>
            </a:r>
            <a:r>
              <a:rPr lang="en-US" sz="1600" b="1" dirty="0" smtClean="0">
                <a:latin typeface="Segoe Print" charset="0"/>
                <a:ea typeface="Segoe Print" charset="0"/>
                <a:cs typeface="Segoe Print" charset="0"/>
              </a:rPr>
              <a:t>  The line </a:t>
            </a:r>
            <a:r>
              <a:rPr lang="en-US" sz="1600" b="1" dirty="0">
                <a:latin typeface="Segoe Print" charset="0"/>
                <a:ea typeface="Segoe Print" charset="0"/>
                <a:cs typeface="Segoe Print" charset="0"/>
              </a:rPr>
              <a:t>of reflection such as “Over the x-axis </a:t>
            </a:r>
            <a:r>
              <a:rPr lang="en-US" sz="1600" b="1" dirty="0" smtClean="0">
                <a:latin typeface="Segoe Print" charset="0"/>
                <a:ea typeface="Segoe Print" charset="0"/>
                <a:cs typeface="Segoe Print" charset="0"/>
              </a:rPr>
              <a:t/>
            </a:r>
            <a:br>
              <a:rPr lang="en-US" sz="1600" b="1" dirty="0" smtClean="0">
                <a:latin typeface="Segoe Print" charset="0"/>
                <a:ea typeface="Segoe Print" charset="0"/>
                <a:cs typeface="Segoe Print" charset="0"/>
              </a:rPr>
            </a:br>
            <a:r>
              <a:rPr lang="en-US" sz="1600" b="1" dirty="0" smtClean="0">
                <a:latin typeface="Segoe Print" charset="0"/>
                <a:ea typeface="Segoe Print" charset="0"/>
                <a:cs typeface="Segoe Print" charset="0"/>
              </a:rPr>
              <a:t>   or Over </a:t>
            </a:r>
            <a:r>
              <a:rPr lang="en-US" sz="1600" b="1" dirty="0">
                <a:latin typeface="Segoe Print" charset="0"/>
                <a:ea typeface="Segoe Print" charset="0"/>
                <a:cs typeface="Segoe Print" charset="0"/>
              </a:rPr>
              <a:t>the </a:t>
            </a:r>
            <a:r>
              <a:rPr lang="en-US" sz="1600" b="1" dirty="0" smtClean="0">
                <a:latin typeface="Segoe Print" charset="0"/>
                <a:ea typeface="Segoe Print" charset="0"/>
                <a:cs typeface="Segoe Print" charset="0"/>
              </a:rPr>
              <a:t>y-axis, etc.”</a:t>
            </a:r>
            <a:endParaRPr lang="en-US" sz="1600" b="1" dirty="0"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7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7" y="914400"/>
            <a:ext cx="5614330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685800"/>
            <a:ext cx="6781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Mondays </a:t>
            </a:r>
          </a:p>
          <a:p>
            <a:pPr algn="ctr"/>
            <a:r>
              <a:rPr lang="en-US" sz="2400" b="1" dirty="0" smtClean="0"/>
              <a:t>9:00 am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10:00 am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Tuesdays </a:t>
            </a:r>
          </a:p>
          <a:p>
            <a:pPr algn="ctr"/>
            <a:r>
              <a:rPr lang="en-US" sz="2400" b="1" dirty="0" smtClean="0"/>
              <a:t>12:45pm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1:15 pm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Wednesdays </a:t>
            </a:r>
          </a:p>
          <a:p>
            <a:pPr algn="ctr"/>
            <a:r>
              <a:rPr lang="en-US" sz="2400" b="1" dirty="0" smtClean="0"/>
              <a:t>11:15 am </a:t>
            </a:r>
            <a:r>
              <a:rPr lang="mr-IN" sz="2400" b="1" dirty="0" smtClean="0"/>
              <a:t>–</a:t>
            </a:r>
            <a:r>
              <a:rPr lang="en-US" sz="2400" b="1" dirty="0" smtClean="0"/>
              <a:t> 12: 15 pm; 12:45pm </a:t>
            </a:r>
            <a:r>
              <a:rPr lang="mr-IN" sz="2400" b="1" dirty="0"/>
              <a:t>–</a:t>
            </a:r>
            <a:r>
              <a:rPr lang="en-US" sz="2400" b="1" dirty="0"/>
              <a:t> 1:15 </a:t>
            </a:r>
            <a:r>
              <a:rPr lang="en-US" sz="2400" b="1" dirty="0" smtClean="0"/>
              <a:t>pm</a:t>
            </a:r>
          </a:p>
          <a:p>
            <a:pPr algn="ctr"/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Thursdays </a:t>
            </a:r>
          </a:p>
          <a:p>
            <a:pPr algn="ctr"/>
            <a:r>
              <a:rPr lang="en-US" sz="2400" b="1" dirty="0" smtClean="0"/>
              <a:t>12:45pm </a:t>
            </a:r>
            <a:r>
              <a:rPr lang="mr-IN" sz="2400" b="1" dirty="0"/>
              <a:t>–</a:t>
            </a:r>
            <a:r>
              <a:rPr lang="en-US" sz="2400" b="1" dirty="0"/>
              <a:t> 1:15 pm</a:t>
            </a:r>
          </a:p>
          <a:p>
            <a:pPr algn="ctr"/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Fridays </a:t>
            </a:r>
          </a:p>
          <a:p>
            <a:pPr algn="ctr"/>
            <a:r>
              <a:rPr lang="en-US" sz="2400" b="1" dirty="0"/>
              <a:t>11:15 am </a:t>
            </a:r>
            <a:r>
              <a:rPr lang="mr-IN" sz="2400" b="1" dirty="0"/>
              <a:t>–</a:t>
            </a:r>
            <a:r>
              <a:rPr lang="en-US" sz="2400" b="1" dirty="0"/>
              <a:t> 12: 15 pm; </a:t>
            </a:r>
            <a:r>
              <a:rPr lang="en-US" sz="2400" b="1" dirty="0" smtClean="0"/>
              <a:t>12:45pm </a:t>
            </a:r>
            <a:r>
              <a:rPr lang="mr-IN" sz="2400" b="1" dirty="0"/>
              <a:t>–</a:t>
            </a:r>
            <a:r>
              <a:rPr lang="en-US" sz="2400" b="1" dirty="0"/>
              <a:t> 1:15 pm</a:t>
            </a:r>
          </a:p>
          <a:p>
            <a:endParaRPr lang="en-US" sz="2400" b="1" dirty="0"/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1" r="-1" b="971"/>
          <a:stretch/>
        </p:blipFill>
        <p:spPr>
          <a:xfrm>
            <a:off x="3200400" y="2693299"/>
            <a:ext cx="754760" cy="594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743200"/>
            <a:ext cx="381000" cy="3048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8966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1300" y="1860309"/>
            <a:ext cx="4663190" cy="350339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280408"/>
            <a:ext cx="8433769" cy="4663191"/>
          </a:xfrm>
        </p:spPr>
      </p:pic>
      <p:sp>
        <p:nvSpPr>
          <p:cNvPr id="6" name="TextBox 5"/>
          <p:cNvSpPr txBox="1"/>
          <p:nvPr/>
        </p:nvSpPr>
        <p:spPr>
          <a:xfrm>
            <a:off x="609600" y="6027003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Due </a:t>
            </a:r>
            <a:r>
              <a:rPr lang="en-US" sz="48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by 3:00pm Monday 9.14.20</a:t>
            </a:r>
            <a:endParaRPr lang="en-US" sz="48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45984"/>
            <a:ext cx="119020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Asynchronous Assignment:</a:t>
            </a:r>
            <a:endParaRPr lang="en-US" sz="6600" dirty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1991" y="5451157"/>
            <a:ext cx="82630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</a:rPr>
              <a:t>This assignment is hyperlinked </a:t>
            </a:r>
            <a:r>
              <a:rPr lang="en-US" sz="2600" b="1" smtClean="0">
                <a:solidFill>
                  <a:srgbClr val="FF0000"/>
                </a:solidFill>
              </a:rPr>
              <a:t>on www.mathpearson.com</a:t>
            </a:r>
            <a:endParaRPr lang="en-US" sz="2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6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77236" y="2777238"/>
            <a:ext cx="4437529" cy="13141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88" dirty="0">
                <a:solidFill>
                  <a:schemeClr val="bg1"/>
                </a:solidFill>
                <a:latin typeface="Salesforce Sans" charset="0"/>
              </a:rPr>
              <a:t>After completing this unit, you’ll be able to:</a:t>
            </a:r>
          </a:p>
          <a:p>
            <a:pPr>
              <a:buFont typeface="Arial" charset="0"/>
              <a:buChar char="•"/>
            </a:pPr>
            <a:r>
              <a:rPr lang="en-US" sz="1588" dirty="0">
                <a:solidFill>
                  <a:schemeClr val="bg1"/>
                </a:solidFill>
                <a:latin typeface="Salesforce Sans" charset="0"/>
              </a:rPr>
              <a:t>Navigate around the system.</a:t>
            </a:r>
          </a:p>
          <a:p>
            <a:pPr>
              <a:buFont typeface="Arial" charset="0"/>
              <a:buChar char="•"/>
            </a:pPr>
            <a:r>
              <a:rPr lang="en-US" sz="1588" dirty="0">
                <a:solidFill>
                  <a:schemeClr val="bg1"/>
                </a:solidFill>
                <a:latin typeface="Salesforce Sans" charset="0"/>
              </a:rPr>
              <a:t>View your daily tasks, leads, and referrals on your home page.</a:t>
            </a:r>
          </a:p>
          <a:p>
            <a:pPr>
              <a:buFont typeface="Arial" charset="0"/>
              <a:buChar char="•"/>
            </a:pPr>
            <a:r>
              <a:rPr lang="en-US" sz="1588" dirty="0">
                <a:solidFill>
                  <a:schemeClr val="bg1"/>
                </a:solidFill>
                <a:latin typeface="Salesforce Sans" charset="0"/>
              </a:rPr>
              <a:t>Display details about a client or customer.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585" r="42" b="20500"/>
          <a:stretch/>
        </p:blipFill>
        <p:spPr>
          <a:xfrm>
            <a:off x="0" y="1239754"/>
            <a:ext cx="12192000" cy="5618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822" y="109471"/>
            <a:ext cx="11469511" cy="107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77" dirty="0">
                <a:solidFill>
                  <a:schemeClr val="bg1"/>
                </a:solidFill>
              </a:rPr>
              <a:t>At this time, please prepare to go to </a:t>
            </a:r>
            <a:r>
              <a:rPr lang="en-US" sz="3177" dirty="0" smtClean="0">
                <a:solidFill>
                  <a:schemeClr val="bg1"/>
                </a:solidFill>
              </a:rPr>
              <a:t>take out your Unit 1 </a:t>
            </a:r>
          </a:p>
          <a:p>
            <a:pPr algn="ctr"/>
            <a:r>
              <a:rPr lang="en-US" sz="3177" dirty="0">
                <a:solidFill>
                  <a:schemeClr val="bg1"/>
                </a:solidFill>
              </a:rPr>
              <a:t>I</a:t>
            </a:r>
            <a:r>
              <a:rPr lang="en-US" sz="3177" dirty="0" smtClean="0">
                <a:solidFill>
                  <a:schemeClr val="bg1"/>
                </a:solidFill>
              </a:rPr>
              <a:t>llustrative Mathematics Workbooks </a:t>
            </a:r>
            <a:r>
              <a:rPr lang="en-US" sz="3177" dirty="0">
                <a:solidFill>
                  <a:schemeClr val="bg1"/>
                </a:solidFill>
              </a:rPr>
              <a:t>and wait for instructions.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" r="3629"/>
          <a:stretch/>
        </p:blipFill>
        <p:spPr>
          <a:xfrm rot="5400000">
            <a:off x="3596820" y="2254288"/>
            <a:ext cx="4959799" cy="386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0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28" y="2438400"/>
            <a:ext cx="11872072" cy="4313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03" y="4953000"/>
            <a:ext cx="4791997" cy="1600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528" y="76200"/>
            <a:ext cx="114946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0070C0"/>
                </a:solidFill>
              </a:rPr>
              <a:t> Which figure shown is the </a:t>
            </a:r>
            <a:r>
              <a:rPr lang="en-US" sz="2800" b="1" dirty="0" smtClean="0">
                <a:solidFill>
                  <a:srgbClr val="0070C0"/>
                </a:solidFill>
                <a:latin typeface="Segoe Print" charset="0"/>
                <a:ea typeface="Segoe Print" charset="0"/>
                <a:cs typeface="Segoe Print" charset="0"/>
              </a:rPr>
              <a:t>Pre-Image</a:t>
            </a:r>
            <a:r>
              <a:rPr lang="en-US" sz="2800" b="1" dirty="0" smtClean="0">
                <a:solidFill>
                  <a:srgbClr val="0070C0"/>
                </a:solidFill>
              </a:rPr>
              <a:t>?</a:t>
            </a:r>
            <a:endParaRPr lang="en-US" sz="2800" b="1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</a:rPr>
              <a:t> Describe the </a:t>
            </a:r>
            <a:r>
              <a:rPr lang="en-US" sz="2800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first transformation:</a:t>
            </a:r>
            <a:r>
              <a:rPr lang="en-US" sz="2800" b="1" dirty="0" smtClean="0">
                <a:solidFill>
                  <a:srgbClr val="FFFF00"/>
                </a:solidFill>
              </a:rPr>
              <a:t/>
            </a:r>
            <a:br>
              <a:rPr lang="en-US" sz="2800" b="1" dirty="0" smtClean="0">
                <a:solidFill>
                  <a:srgbClr val="FFFF00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i="1" u="sng" dirty="0" smtClean="0">
                <a:solidFill>
                  <a:schemeClr val="bg1"/>
                </a:solidFill>
              </a:rPr>
              <a:t>CHOOSE </a:t>
            </a:r>
            <a:r>
              <a:rPr lang="en-US" sz="2800" b="1" i="1" u="sng" dirty="0">
                <a:solidFill>
                  <a:schemeClr val="bg1"/>
                </a:solidFill>
              </a:rPr>
              <a:t>ONE</a:t>
            </a:r>
            <a:r>
              <a:rPr lang="en-US" sz="2800" b="1" dirty="0">
                <a:solidFill>
                  <a:schemeClr val="bg1"/>
                </a:solidFill>
              </a:rPr>
              <a:t>: Rotation / Reflection / </a:t>
            </a:r>
            <a:r>
              <a:rPr lang="en-US" sz="2800" b="1" dirty="0" smtClean="0">
                <a:solidFill>
                  <a:schemeClr val="bg1"/>
                </a:solidFill>
              </a:rPr>
              <a:t>Translation, then add </a:t>
            </a:r>
            <a:r>
              <a:rPr lang="en-US" sz="2800" b="1" dirty="0">
                <a:solidFill>
                  <a:schemeClr val="bg1"/>
                </a:solidFill>
              </a:rPr>
              <a:t>more </a:t>
            </a:r>
            <a:r>
              <a:rPr lang="en-US" sz="2800" b="1" dirty="0" smtClean="0">
                <a:solidFill>
                  <a:schemeClr val="bg1"/>
                </a:solidFill>
              </a:rPr>
              <a:t>details.</a:t>
            </a:r>
            <a:endParaRPr lang="en-US" sz="28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solidFill>
                  <a:srgbClr val="00B050"/>
                </a:solidFill>
              </a:rPr>
              <a:t> </a:t>
            </a:r>
            <a:r>
              <a:rPr lang="en-US" sz="2800" b="1" dirty="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Describe the second transformation:</a:t>
            </a:r>
            <a:r>
              <a:rPr lang="en-US" sz="2800" b="1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/>
            </a:r>
            <a:br>
              <a:rPr lang="en-US" sz="2800" b="1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i="1" dirty="0" smtClean="0">
                <a:solidFill>
                  <a:schemeClr val="bg1"/>
                </a:solidFill>
              </a:rPr>
              <a:t>CHOOSE ONE</a:t>
            </a:r>
            <a:r>
              <a:rPr lang="en-US" sz="2800" b="1" dirty="0" smtClean="0">
                <a:solidFill>
                  <a:schemeClr val="bg1"/>
                </a:solidFill>
              </a:rPr>
              <a:t>: Rotation / Reflection / Translation, then add more details. 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523369" y="2895600"/>
            <a:ext cx="953631" cy="953631"/>
            <a:chOff x="-2057400" y="951369"/>
            <a:chExt cx="953631" cy="9536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057400" y="951369"/>
              <a:ext cx="953631" cy="95363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-1828800" y="951369"/>
              <a:ext cx="7250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mtClean="0">
                  <a:solidFill>
                    <a:schemeClr val="bg1"/>
                  </a:solidFill>
                </a:rPr>
                <a:t>1</a:t>
              </a:r>
              <a:endParaRPr lang="en-US" sz="480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56369" y="3846969"/>
            <a:ext cx="953631" cy="953631"/>
            <a:chOff x="-2020431" y="2018169"/>
            <a:chExt cx="953631" cy="9536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020431" y="2018169"/>
              <a:ext cx="953631" cy="9536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-1791831" y="2079485"/>
              <a:ext cx="7250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chemeClr val="bg1"/>
                  </a:solidFill>
                </a:rPr>
                <a:t>2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065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403"/>
            <a:ext cx="12039600" cy="66029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6324600"/>
            <a:ext cx="11811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Recall, the </a:t>
            </a:r>
            <a:r>
              <a:rPr lang="en-US" sz="1900" b="1" dirty="0" smtClean="0">
                <a:solidFill>
                  <a:srgbClr val="FF0000"/>
                </a:solidFill>
              </a:rPr>
              <a:t>center</a:t>
            </a:r>
            <a:r>
              <a:rPr lang="en-US" sz="1900" b="1" dirty="0" smtClean="0"/>
              <a:t> is where you place your pencil when rotating your tracing paper </a:t>
            </a:r>
            <a:r>
              <a:rPr lang="en-US" sz="1900" b="1" i="1" u="sng" dirty="0" smtClean="0">
                <a:solidFill>
                  <a:srgbClr val="00B050"/>
                </a:solidFill>
              </a:rPr>
              <a:t>clockwise</a:t>
            </a:r>
            <a:r>
              <a:rPr lang="en-US" sz="1900" b="1" dirty="0" smtClean="0"/>
              <a:t> or </a:t>
            </a:r>
            <a:r>
              <a:rPr lang="en-US" sz="1900" b="1" i="1" u="sng" dirty="0" smtClean="0">
                <a:solidFill>
                  <a:srgbClr val="00B050"/>
                </a:solidFill>
              </a:rPr>
              <a:t>counter-clockwise</a:t>
            </a:r>
            <a:r>
              <a:rPr lang="en-US" sz="1900" b="1" dirty="0" smtClean="0"/>
              <a:t>.</a:t>
            </a:r>
            <a:endParaRPr lang="en-US" sz="19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24800" y="609600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47</a:t>
            </a:r>
            <a:endParaRPr lang="en-US" sz="4400" b="1" dirty="0"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578" y="2416603"/>
            <a:ext cx="2743200" cy="379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Step 1: </a:t>
            </a:r>
          </a:p>
          <a:p>
            <a:r>
              <a:rPr lang="en-US" b="1" dirty="0" smtClean="0"/>
              <a:t>Trace the pre-image (Figure P) on your copy paper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Step 2:</a:t>
            </a:r>
          </a:p>
          <a:p>
            <a:r>
              <a:rPr lang="en-US" b="1" dirty="0" smtClean="0"/>
              <a:t>Experiment with different points of rotation to determine how P maps to P’ using a counter-clockwise rotation.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6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10222" r="90000"/>
                    </a14:imgEffect>
                  </a14:imgLayer>
                </a14:imgProps>
              </a:ext>
            </a:extLst>
          </a:blip>
          <a:srcRect l="17852" r="18617" b="9881"/>
          <a:stretch/>
        </p:blipFill>
        <p:spPr>
          <a:xfrm>
            <a:off x="8991220" y="3276600"/>
            <a:ext cx="3119113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67983">
            <a:off x="9569113" y="2792372"/>
            <a:ext cx="1746504" cy="1746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96400" y="2133600"/>
            <a:ext cx="2828778" cy="7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You will need: </a:t>
            </a:r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Copy paper / pencil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065" r="45" b="64625"/>
          <a:stretch/>
        </p:blipFill>
        <p:spPr>
          <a:xfrm>
            <a:off x="5467" y="0"/>
            <a:ext cx="12034133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24800" y="-2749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47</a:t>
            </a:r>
            <a:endParaRPr lang="en-US" sz="2800" b="1" dirty="0"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1400" y="1219200"/>
            <a:ext cx="4004953" cy="7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Place a sheet of copy paper over the grid as shown on the left.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1705"/>
            <a:ext cx="6934200" cy="5417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0222" r="90000"/>
                    </a14:imgEffect>
                  </a14:imgLayer>
                </a14:imgProps>
              </a:ext>
            </a:extLst>
          </a:blip>
          <a:srcRect l="17852" r="18617" b="9881"/>
          <a:stretch/>
        </p:blipFill>
        <p:spPr>
          <a:xfrm>
            <a:off x="1371600" y="1295400"/>
            <a:ext cx="5118695" cy="5001992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657600" y="4114800"/>
            <a:ext cx="615166" cy="461665"/>
            <a:chOff x="3657600" y="4114800"/>
            <a:chExt cx="615166" cy="461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14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7600" y="4157102"/>
              <a:ext cx="615166" cy="41936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810000" y="4114800"/>
              <a:ext cx="38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657600" y="2662535"/>
            <a:ext cx="615166" cy="461665"/>
            <a:chOff x="3657600" y="2662535"/>
            <a:chExt cx="615166" cy="46166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14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7600" y="2704837"/>
              <a:ext cx="615166" cy="4193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810000" y="2662535"/>
              <a:ext cx="38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3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414034" y="3352800"/>
            <a:ext cx="615166" cy="461665"/>
            <a:chOff x="4414034" y="3352800"/>
            <a:chExt cx="615166" cy="46166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14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414034" y="3395102"/>
              <a:ext cx="615166" cy="41936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566434" y="3352800"/>
              <a:ext cx="38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2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204234" y="4114800"/>
            <a:ext cx="615166" cy="461665"/>
            <a:chOff x="2204234" y="4114800"/>
            <a:chExt cx="615166" cy="46166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14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04234" y="4157102"/>
              <a:ext cx="615166" cy="41936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356634" y="4114800"/>
              <a:ext cx="38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4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966234" y="4872335"/>
            <a:ext cx="615166" cy="461665"/>
            <a:chOff x="2966234" y="4872335"/>
            <a:chExt cx="615166" cy="46166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14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66234" y="4914637"/>
              <a:ext cx="615166" cy="41936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18634" y="4872335"/>
              <a:ext cx="38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5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657600" y="1900535"/>
            <a:ext cx="615166" cy="461665"/>
            <a:chOff x="3657600" y="1900535"/>
            <a:chExt cx="615166" cy="46166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14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7600" y="1942837"/>
              <a:ext cx="615166" cy="41936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810000" y="1900535"/>
              <a:ext cx="38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6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657600" y="3352800"/>
            <a:ext cx="615166" cy="461665"/>
            <a:chOff x="3657600" y="3352800"/>
            <a:chExt cx="615166" cy="46166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14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7600" y="3395102"/>
              <a:ext cx="615166" cy="41936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810000" y="3352800"/>
              <a:ext cx="38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7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66234" y="4114800"/>
            <a:ext cx="615166" cy="461665"/>
            <a:chOff x="2966234" y="4114800"/>
            <a:chExt cx="615166" cy="46166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14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66234" y="4157102"/>
              <a:ext cx="615166" cy="41936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118634" y="4114800"/>
              <a:ext cx="38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8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657600" y="4893485"/>
            <a:ext cx="615166" cy="461665"/>
            <a:chOff x="3657600" y="4893485"/>
            <a:chExt cx="615166" cy="46166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10000" r="914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57600" y="4914637"/>
              <a:ext cx="615166" cy="41936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3810000" y="4893485"/>
              <a:ext cx="386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>
                  <a:solidFill>
                    <a:srgbClr val="FF0000"/>
                  </a:solidFill>
                </a:rPr>
                <a:t>9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363445" y="2005081"/>
            <a:ext cx="4614553" cy="472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Step 1: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Trace the pre-image (Figure P) on your copy paper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Step 2:</a:t>
            </a:r>
            <a:endParaRPr lang="en-US" b="1" dirty="0" smtClean="0">
              <a:solidFill>
                <a:schemeClr val="bg1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Experiment with different points of rotation to determine how P maps to P’ using a counter-clockwise rotation. If you are unsure of where to begin, you may test out the points shown (1 through 9).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Place your pencil on a point to use as your center of rotation.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00B0F0"/>
                </a:solidFill>
              </a:rPr>
              <a:t>As you get closer or further away from your intended mapping, re-adjust your center of rotation.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6819" y="4756577"/>
            <a:ext cx="1746504" cy="17465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04334" y="5839808"/>
            <a:ext cx="4024384" cy="709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NOTE</a:t>
            </a:r>
            <a:r>
              <a:rPr lang="en-US" b="1" smtClean="0"/>
              <a:t>: Only one </a:t>
            </a:r>
            <a:r>
              <a:rPr lang="en-US" b="1" dirty="0" smtClean="0"/>
              <a:t>of the points above is the correct center of rotation.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390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2875 L 0.03893 -0.03402 C 0.047 0.02315 0.05924 0.05394 0.072 0.05394 C 0.08646 0.05394 0.09818 0.02315 0.10625 -0.03402 L 0.14544 -0.2875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0"/>
            <a:ext cx="89916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" y="882219"/>
            <a:ext cx="8748713" cy="4967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0" y="145908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Page 50</a:t>
            </a:r>
            <a:endParaRPr lang="en-US" sz="4400" b="1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1600" y="1287959"/>
            <a:ext cx="3200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Segoe Print" charset="0"/>
                <a:ea typeface="Segoe Print" charset="0"/>
                <a:cs typeface="Segoe Print" charset="0"/>
              </a:rPr>
              <a:t>The transformations that you perform here are REFLECTIONS of the named figure across either the x-axis or the y-axis.</a:t>
            </a:r>
          </a:p>
          <a:p>
            <a:endParaRPr lang="en-US" sz="2000" b="1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The size and shape of the figure are preserved, but will be mirrored either vertically or horizontally.</a:t>
            </a:r>
            <a:endParaRPr lang="en-US" sz="2000" b="1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1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90868"/>
            <a:ext cx="11734800" cy="55909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9200" y="152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50</a:t>
            </a:r>
            <a:endParaRPr lang="en-US" sz="4800" b="1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a. Draw Polygon B, the image of A, using in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     the y-axis as the line of reflection.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2514600"/>
            <a:ext cx="274320" cy="274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3383280"/>
            <a:ext cx="274320" cy="274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57400"/>
            <a:ext cx="274320" cy="274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83280"/>
            <a:ext cx="274320" cy="27432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438400" y="2316480"/>
            <a:ext cx="0" cy="118872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1" idx="3"/>
          </p:cNvCxnSpPr>
          <p:nvPr/>
        </p:nvCxnSpPr>
        <p:spPr>
          <a:xfrm>
            <a:off x="2438400" y="3505200"/>
            <a:ext cx="1828800" cy="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67200" y="2590800"/>
            <a:ext cx="0" cy="91440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38400" y="2164080"/>
            <a:ext cx="1828800" cy="50292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14400" y="5135940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In your own words, what does </a:t>
            </a:r>
            <a:r>
              <a:rPr lang="en-US" sz="480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this direction tell you to do?</a:t>
            </a:r>
            <a:endParaRPr lang="en-US" sz="480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79374" y="2438400"/>
            <a:ext cx="21402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B</a:t>
            </a:r>
            <a:endParaRPr lang="en-US" sz="72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48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90868"/>
            <a:ext cx="11734800" cy="55909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9200" y="152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50</a:t>
            </a:r>
            <a:endParaRPr lang="en-US" sz="4800" b="1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b. Draw Polygon C, the image of B, using in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     the x-axis as the line of reflection.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2514600"/>
            <a:ext cx="274320" cy="274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3383280"/>
            <a:ext cx="274320" cy="274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57400"/>
            <a:ext cx="274320" cy="274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83280"/>
            <a:ext cx="274320" cy="27432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62200" y="2316480"/>
            <a:ext cx="0" cy="118872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1" idx="3"/>
          </p:cNvCxnSpPr>
          <p:nvPr/>
        </p:nvCxnSpPr>
        <p:spPr>
          <a:xfrm>
            <a:off x="2438400" y="3505200"/>
            <a:ext cx="1828800" cy="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67200" y="2590800"/>
            <a:ext cx="0" cy="91440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38400" y="2164080"/>
            <a:ext cx="1828800" cy="50292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95600" y="24384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B</a:t>
            </a:r>
            <a:endParaRPr lang="en-US" sz="7200" dirty="0">
              <a:solidFill>
                <a:srgbClr val="00B0F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368826" y="4526280"/>
            <a:ext cx="0" cy="118872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445026" y="5257800"/>
            <a:ext cx="1822174" cy="45720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73826" y="4343400"/>
            <a:ext cx="0" cy="91440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45026" y="4419600"/>
            <a:ext cx="1828800" cy="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895600" y="44196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C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06" y="4267200"/>
            <a:ext cx="274320" cy="274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06" y="5135880"/>
            <a:ext cx="274320" cy="2743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6" y="4267200"/>
            <a:ext cx="274320" cy="2743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6" y="559308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8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90868"/>
            <a:ext cx="11734800" cy="55909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39200" y="152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Page 50</a:t>
            </a:r>
            <a:endParaRPr lang="en-US" sz="4800" b="1" dirty="0">
              <a:solidFill>
                <a:srgbClr val="FF000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c. Draw Polygon D, the image of C, using in 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     the x-axis as the line of reflection.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2514600"/>
            <a:ext cx="274320" cy="274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3383280"/>
            <a:ext cx="274320" cy="274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57400"/>
            <a:ext cx="274320" cy="274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83280"/>
            <a:ext cx="274320" cy="27432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362200" y="2316480"/>
            <a:ext cx="0" cy="118872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11" idx="3"/>
          </p:cNvCxnSpPr>
          <p:nvPr/>
        </p:nvCxnSpPr>
        <p:spPr>
          <a:xfrm>
            <a:off x="2438400" y="3505200"/>
            <a:ext cx="1828800" cy="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67200" y="2590800"/>
            <a:ext cx="0" cy="91440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38400" y="2164080"/>
            <a:ext cx="1828800" cy="502920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62200" y="2438400"/>
            <a:ext cx="2064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00B0F0"/>
                </a:solidFill>
                <a:latin typeface="Segoe Print" charset="0"/>
                <a:ea typeface="Segoe Print" charset="0"/>
                <a:cs typeface="Segoe Print" charset="0"/>
              </a:rPr>
              <a:t>B</a:t>
            </a:r>
            <a:r>
              <a:rPr lang="en-US" sz="7200" dirty="0" smtClean="0">
                <a:latin typeface="Segoe Print" charset="0"/>
                <a:ea typeface="Segoe Print" charset="0"/>
                <a:cs typeface="Segoe Print" charset="0"/>
              </a:rPr>
              <a:t> </a:t>
            </a:r>
            <a:endParaRPr lang="en-US" sz="7200" dirty="0">
              <a:latin typeface="Segoe Print" charset="0"/>
              <a:ea typeface="Segoe Print" charset="0"/>
              <a:cs typeface="Segoe Print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2368826" y="4526280"/>
            <a:ext cx="0" cy="118872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445026" y="5257800"/>
            <a:ext cx="1822174" cy="45720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73826" y="4343400"/>
            <a:ext cx="0" cy="91440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45026" y="4419600"/>
            <a:ext cx="1828800" cy="0"/>
          </a:xfrm>
          <a:prstGeom prst="line">
            <a:avLst/>
          </a:prstGeom>
          <a:ln w="317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362200" y="44196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Segoe Print" charset="0"/>
                <a:ea typeface="Segoe Print" charset="0"/>
                <a:cs typeface="Segoe Print" charset="0"/>
              </a:rPr>
              <a:t>C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06" y="4267200"/>
            <a:ext cx="274320" cy="274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06" y="5135880"/>
            <a:ext cx="274320" cy="2743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6" y="4267200"/>
            <a:ext cx="274320" cy="2743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6" y="5593080"/>
            <a:ext cx="274320" cy="274320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2362200" y="2316480"/>
            <a:ext cx="0" cy="1188720"/>
          </a:xfrm>
          <a:prstGeom prst="line">
            <a:avLst/>
          </a:prstGeom>
          <a:ln w="317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438400" y="3505200"/>
            <a:ext cx="1828800" cy="0"/>
          </a:xfrm>
          <a:prstGeom prst="line">
            <a:avLst/>
          </a:prstGeom>
          <a:ln w="317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67200" y="2590800"/>
            <a:ext cx="0" cy="914400"/>
          </a:xfrm>
          <a:prstGeom prst="line">
            <a:avLst/>
          </a:prstGeom>
          <a:ln w="317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438400" y="2164080"/>
            <a:ext cx="1828800" cy="502920"/>
          </a:xfrm>
          <a:prstGeom prst="line">
            <a:avLst/>
          </a:prstGeom>
          <a:ln w="317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895600" y="243840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Segoe Print" charset="0"/>
                <a:ea typeface="Segoe Print" charset="0"/>
                <a:cs typeface="Segoe Print" charset="0"/>
              </a:rPr>
              <a:t>,</a:t>
            </a:r>
            <a:r>
              <a:rPr lang="en-US" sz="7200" dirty="0" smtClean="0">
                <a:solidFill>
                  <a:srgbClr val="00B050"/>
                </a:solidFill>
                <a:latin typeface="Segoe Print" charset="0"/>
                <a:ea typeface="Segoe Print" charset="0"/>
                <a:cs typeface="Segoe Print" charset="0"/>
              </a:rPr>
              <a:t>D</a:t>
            </a:r>
            <a:endParaRPr lang="en-US" sz="7200" dirty="0">
              <a:solidFill>
                <a:srgbClr val="00B050"/>
              </a:solidFill>
              <a:latin typeface="Segoe Print" charset="0"/>
              <a:ea typeface="Segoe Print" charset="0"/>
              <a:cs typeface="Segoe Print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2514600"/>
            <a:ext cx="274320" cy="2743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3383280"/>
            <a:ext cx="274320" cy="2743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57400"/>
            <a:ext cx="274320" cy="2743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38328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7347</TotalTime>
  <Words>511</Words>
  <Application>Microsoft Macintosh PowerPoint</Application>
  <PresentationFormat>Widescreen</PresentationFormat>
  <Paragraphs>98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Mangal</vt:lpstr>
      <vt:lpstr>Salesforce Sans</vt:lpstr>
      <vt:lpstr>Segoe Print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Emory University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CLASSWORK (TRANSFORMATIONS)      DUE THIS PERIOD.      NAME________________  1.5.12</dc:title>
  <dc:creator>rpearson</dc:creator>
  <cp:lastModifiedBy>Microsoft Office User</cp:lastModifiedBy>
  <cp:revision>96</cp:revision>
  <cp:lastPrinted>2018-08-27T04:54:22Z</cp:lastPrinted>
  <dcterms:created xsi:type="dcterms:W3CDTF">2012-01-05T03:32:22Z</dcterms:created>
  <dcterms:modified xsi:type="dcterms:W3CDTF">2020-09-10T15:39:21Z</dcterms:modified>
</cp:coreProperties>
</file>