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08" r:id="rId2"/>
    <p:sldId id="309" r:id="rId3"/>
    <p:sldId id="307" r:id="rId4"/>
    <p:sldId id="293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3"/>
    <p:restoredTop sz="94630"/>
  </p:normalViewPr>
  <p:slideViewPr>
    <p:cSldViewPr snapToGrid="0" snapToObjects="1">
      <p:cViewPr>
        <p:scale>
          <a:sx n="139" d="100"/>
          <a:sy n="139" d="100"/>
        </p:scale>
        <p:origin x="93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C652D-664D-B345-A2DB-1E0FD6E849A3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2CBCB-57DA-8645-8BD3-218426A0D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9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7029-6F5E-3649-89E6-EDF7F6B4E5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5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3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6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4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3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8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4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0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5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64632-44A1-D347-8A5A-A2F1BEF3922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91788-79EE-9C40-B3BB-B1FFF96D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6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png"/><Relationship Id="rId10" Type="http://schemas.openxmlformats.org/officeDocument/2006/relationships/image" Target="../media/image7.jpeg"/><Relationship Id="rId11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microsoft.com/office/2007/relationships/hdphoto" Target="../media/hdphoto8.wdp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microsoft.com/office/2007/relationships/hdphoto" Target="../media/hdphoto9.wdp"/><Relationship Id="rId6" Type="http://schemas.openxmlformats.org/officeDocument/2006/relationships/image" Target="../media/image27.png"/><Relationship Id="rId7" Type="http://schemas.microsoft.com/office/2007/relationships/hdphoto" Target="../media/hdphoto5.wdp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3.wdp"/><Relationship Id="rId5" Type="http://schemas.openxmlformats.org/officeDocument/2006/relationships/image" Target="../media/image19.gi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microsoft.com/office/2007/relationships/hdphoto" Target="../media/hdphoto4.wdp"/><Relationship Id="rId6" Type="http://schemas.openxmlformats.org/officeDocument/2006/relationships/image" Target="../media/image27.png"/><Relationship Id="rId7" Type="http://schemas.microsoft.com/office/2007/relationships/hdphoto" Target="../media/hdphoto5.wdp"/><Relationship Id="rId8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6.wdp"/><Relationship Id="rId5" Type="http://schemas.openxmlformats.org/officeDocument/2006/relationships/image" Target="../media/image30.png"/><Relationship Id="rId6" Type="http://schemas.openxmlformats.org/officeDocument/2006/relationships/image" Target="../media/image2.png"/><Relationship Id="rId7" Type="http://schemas.openxmlformats.org/officeDocument/2006/relationships/image" Target="../media/image31.png"/><Relationship Id="rId8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mage result for notebook pap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3"/>
          <a:stretch/>
        </p:blipFill>
        <p:spPr bwMode="auto">
          <a:xfrm>
            <a:off x="89452" y="3304561"/>
            <a:ext cx="12026347" cy="322823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373"/>
            <a:ext cx="12191999" cy="93162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12191999" cy="3256813"/>
            <a:chOff x="0" y="-1"/>
            <a:chExt cx="10058400" cy="3691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" r="880" b="37159"/>
            <a:stretch/>
          </p:blipFill>
          <p:spPr>
            <a:xfrm>
              <a:off x="0" y="-1"/>
              <a:ext cx="10058400" cy="369105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53" t="21854" r="8884" b="75937"/>
            <a:stretch/>
          </p:blipFill>
          <p:spPr>
            <a:xfrm>
              <a:off x="8319050" y="1143000"/>
              <a:ext cx="836298" cy="9640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0" b="100000" l="9969" r="92835">
                          <a14:foregroundMark x1="89512" y1="87650" x2="89512" y2="87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471" y="1102741"/>
              <a:ext cx="1105455" cy="100435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52" y="181643"/>
            <a:ext cx="791365" cy="7913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6951" y="3330053"/>
            <a:ext cx="7909347" cy="294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AGENDA FOR </a:t>
            </a:r>
            <a:r>
              <a:rPr lang="en-US" sz="2400" b="1" dirty="0" smtClean="0">
                <a:solidFill>
                  <a:srgbClr val="FF0000"/>
                </a:solidFill>
              </a:rPr>
              <a:t>THURSDAY 9/17/20 </a:t>
            </a:r>
            <a:r>
              <a:rPr lang="mr-IN" sz="2400" b="1" dirty="0" smtClean="0">
                <a:solidFill>
                  <a:srgbClr val="FF0000"/>
                </a:solidFill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</a:rPr>
              <a:t> FRIDAY 9/18/20 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220269" indent="-220269">
              <a:buFont typeface="Wingdings" charset="2"/>
              <a:buChar char="ü"/>
            </a:pPr>
            <a:r>
              <a:rPr lang="en-US" sz="1765" b="1" dirty="0" smtClean="0"/>
              <a:t>Illustrative Mathematics UNIT 1 Lesson 7</a:t>
            </a:r>
            <a:br>
              <a:rPr lang="en-US" sz="1765" b="1" dirty="0" smtClean="0"/>
            </a:br>
            <a:r>
              <a:rPr lang="en-US" sz="1765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765" b="1" dirty="0" smtClean="0">
                <a:sym typeface="Wingdings"/>
              </a:rPr>
              <a:t> </a:t>
            </a:r>
            <a:r>
              <a:rPr lang="en-US" sz="1765" b="1" dirty="0" smtClean="0"/>
              <a:t>Please make sure you have your Workbooks ready (open to Lesson </a:t>
            </a:r>
            <a:r>
              <a:rPr lang="en-US" sz="1765" b="1" smtClean="0"/>
              <a:t>7 pg. 53)</a:t>
            </a:r>
            <a:r>
              <a:rPr lang="en-US" sz="1765" b="1" dirty="0" smtClean="0"/>
              <a:t/>
            </a:r>
            <a:br>
              <a:rPr lang="en-US" sz="1765" b="1" dirty="0" smtClean="0"/>
            </a:br>
            <a:r>
              <a:rPr lang="en-US" sz="1765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765" b="1" dirty="0" smtClean="0">
                <a:sym typeface="Wingdings"/>
              </a:rPr>
              <a:t> </a:t>
            </a:r>
            <a:r>
              <a:rPr lang="en-US" sz="1765" b="1" dirty="0" smtClean="0"/>
              <a:t>Our focus for today will be using and applying vocabulary from Unit 1 .</a:t>
            </a:r>
            <a:br>
              <a:rPr lang="en-US" sz="1765" b="1" dirty="0" smtClean="0"/>
            </a:br>
            <a:r>
              <a:rPr lang="en-US" sz="1765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765" b="1" dirty="0" smtClean="0">
                <a:sym typeface="Wingdings"/>
              </a:rPr>
              <a:t> Classwork</a:t>
            </a:r>
            <a:r>
              <a:rPr lang="en-US" sz="1765" b="1" dirty="0">
                <a:sym typeface="Wingdings"/>
              </a:rPr>
              <a:t>: Pages </a:t>
            </a:r>
            <a:r>
              <a:rPr lang="en-US" sz="1765" b="1" dirty="0" smtClean="0">
                <a:sym typeface="Wingdings"/>
              </a:rPr>
              <a:t>53 through 60.</a:t>
            </a:r>
            <a:endParaRPr lang="en-US" sz="1765" b="1" dirty="0"/>
          </a:p>
          <a:p>
            <a:pPr marL="220269" indent="-220269">
              <a:buFont typeface="Wingdings" charset="2"/>
              <a:buChar char="ü"/>
            </a:pPr>
            <a:r>
              <a:rPr lang="en-US" sz="1765" b="1" dirty="0"/>
              <a:t>Today’s Assignment (During </a:t>
            </a:r>
            <a:r>
              <a:rPr lang="en-US" sz="1765" b="1" dirty="0" smtClean="0"/>
              <a:t>Asynchronous</a:t>
            </a:r>
            <a:r>
              <a:rPr lang="en-US" sz="1765" b="1" dirty="0" smtClean="0">
                <a:sym typeface="Wingdings"/>
              </a:rPr>
              <a:t> </a:t>
            </a:r>
            <a:r>
              <a:rPr lang="en-US" sz="1765" b="1" dirty="0" smtClean="0"/>
              <a:t>Time</a:t>
            </a:r>
            <a:r>
              <a:rPr lang="en-US" sz="1765" b="1" dirty="0"/>
              <a:t>):</a:t>
            </a:r>
            <a:br>
              <a:rPr lang="en-US" sz="1765" b="1" dirty="0"/>
            </a:br>
            <a:r>
              <a:rPr lang="en-US" sz="1765" b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1765" b="1" dirty="0" smtClean="0"/>
              <a:t>Activity 9.17.20-9.18.20 on Desmos </a:t>
            </a:r>
            <a:r>
              <a:rPr lang="mr-IN" sz="1765" b="1" dirty="0" smtClean="0"/>
              <a:t>–</a:t>
            </a:r>
            <a:r>
              <a:rPr lang="en-US" sz="1765" b="1" dirty="0" smtClean="0"/>
              <a:t> the hyperlinked code will be on Mr. </a:t>
            </a:r>
            <a:br>
              <a:rPr lang="en-US" sz="1765" b="1" dirty="0" smtClean="0"/>
            </a:br>
            <a:r>
              <a:rPr lang="en-US" sz="1765" b="1" dirty="0" smtClean="0"/>
              <a:t>     Pearson’s </a:t>
            </a:r>
            <a:r>
              <a:rPr lang="en-US" sz="1765" b="1" dirty="0"/>
              <a:t>website </a:t>
            </a:r>
            <a:r>
              <a:rPr lang="en-US" sz="1765" b="1" dirty="0">
                <a:solidFill>
                  <a:srgbClr val="00B050"/>
                </a:solidFill>
              </a:rPr>
              <a:t>www.mathpearson.com</a:t>
            </a:r>
            <a:r>
              <a:rPr lang="en-US" sz="1765" b="1" dirty="0"/>
              <a:t> after </a:t>
            </a:r>
            <a:r>
              <a:rPr lang="en-US" sz="1765" b="1" dirty="0" smtClean="0"/>
              <a:t>the lesson today. </a:t>
            </a:r>
            <a:r>
              <a:rPr lang="en-US" sz="1765" b="1" dirty="0"/>
              <a:t/>
            </a:r>
            <a:br>
              <a:rPr lang="en-US" sz="1765" b="1" dirty="0"/>
            </a:br>
            <a:r>
              <a:rPr lang="en-US" sz="1765" b="1" dirty="0" smtClean="0"/>
              <a:t> </a:t>
            </a:r>
            <a:endParaRPr lang="en-US" sz="1765" b="1" dirty="0"/>
          </a:p>
        </p:txBody>
      </p:sp>
      <p:sp>
        <p:nvSpPr>
          <p:cNvPr id="14" name="Rectangle 13"/>
          <p:cNvSpPr/>
          <p:nvPr/>
        </p:nvSpPr>
        <p:spPr>
          <a:xfrm>
            <a:off x="59634" y="5927208"/>
            <a:ext cx="12191999" cy="955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Lesson Standard(s):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sz="1800" dirty="0">
                <a:solidFill>
                  <a:srgbClr val="FF8900"/>
                </a:solidFill>
              </a:rPr>
              <a:t>8.G.1</a:t>
            </a:r>
            <a:r>
              <a:rPr lang="en-US" sz="1800" dirty="0">
                <a:solidFill>
                  <a:schemeClr val="bg1"/>
                </a:solidFill>
              </a:rPr>
              <a:t> Verify experimentally the properties of rotations, reflections, and translations.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​</a:t>
            </a:r>
            <a:r>
              <a:rPr lang="en-US" sz="1800" dirty="0">
                <a:solidFill>
                  <a:srgbClr val="FF8100"/>
                </a:solidFill>
              </a:rPr>
              <a:t>8.G.3 </a:t>
            </a:r>
            <a:r>
              <a:rPr lang="en-US" sz="1800" dirty="0">
                <a:solidFill>
                  <a:schemeClr val="bg1"/>
                </a:solidFill>
              </a:rPr>
              <a:t>Describe the effect of dilations, translations, rotations, and reflections on </a:t>
            </a:r>
            <a:r>
              <a:rPr lang="en-US" sz="1800" dirty="0" smtClean="0">
                <a:solidFill>
                  <a:schemeClr val="bg1"/>
                </a:solidFill>
              </a:rPr>
              <a:t>two-dimensional </a:t>
            </a:r>
            <a:r>
              <a:rPr lang="en-US" sz="1800" dirty="0">
                <a:solidFill>
                  <a:schemeClr val="bg1"/>
                </a:solidFill>
              </a:rPr>
              <a:t>figures using coordinates. </a:t>
            </a:r>
            <a:r>
              <a:rPr lang="en-US" sz="1600" dirty="0"/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6" r="3629"/>
          <a:stretch/>
        </p:blipFill>
        <p:spPr>
          <a:xfrm rot="5400000">
            <a:off x="9742837" y="3649660"/>
            <a:ext cx="2476569" cy="19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0" b="38739"/>
          <a:stretch/>
        </p:blipFill>
        <p:spPr>
          <a:xfrm>
            <a:off x="0" y="-1"/>
            <a:ext cx="5986834" cy="2753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0" t="16960" r="2347" b="10640"/>
          <a:stretch/>
        </p:blipFill>
        <p:spPr>
          <a:xfrm>
            <a:off x="6899778" y="1242888"/>
            <a:ext cx="4241986" cy="4140642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5882508" y="1439784"/>
            <a:ext cx="918342" cy="37494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1404" y="2577611"/>
            <a:ext cx="4023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Page 57</a:t>
            </a:r>
            <a:endParaRPr lang="en-US" sz="6000" dirty="0" smtClean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7" name="Left Brace 6"/>
          <p:cNvSpPr/>
          <p:nvPr/>
        </p:nvSpPr>
        <p:spPr>
          <a:xfrm rot="5400000">
            <a:off x="8561600" y="-1091001"/>
            <a:ext cx="918342" cy="37494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6200000">
            <a:off x="8561600" y="3917925"/>
            <a:ext cx="918342" cy="37494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0800000">
            <a:off x="11166978" y="1443594"/>
            <a:ext cx="918342" cy="37494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7099" y="3966031"/>
            <a:ext cx="5137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Essential </a:t>
            </a:r>
            <a:r>
              <a:rPr lang="en-US" sz="24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Question</a:t>
            </a:r>
            <a:r>
              <a:rPr lang="en-US" sz="2400" dirty="0" smtClean="0"/>
              <a:t>: </a:t>
            </a:r>
            <a:r>
              <a:rPr lang="en-US" sz="2400" dirty="0"/>
              <a:t>How can you find the </a:t>
            </a:r>
            <a:r>
              <a:rPr lang="en-US" sz="2400" dirty="0" smtClean="0"/>
              <a:t>length of a given side of the figure if you know its perimeter?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979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008" b="84970"/>
          <a:stretch/>
        </p:blipFill>
        <p:spPr>
          <a:xfrm>
            <a:off x="-1" y="153553"/>
            <a:ext cx="8448261" cy="909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4953" y="188841"/>
            <a:ext cx="402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59 </a:t>
            </a:r>
            <a:endParaRPr lang="en-US" sz="4800" dirty="0" smtClean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9" t="16671" r="27274" b="63135"/>
          <a:stretch/>
        </p:blipFill>
        <p:spPr>
          <a:xfrm>
            <a:off x="1391478" y="1076225"/>
            <a:ext cx="9390299" cy="2673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34972" r="41393" b="54923"/>
          <a:stretch/>
        </p:blipFill>
        <p:spPr>
          <a:xfrm>
            <a:off x="1451610" y="711228"/>
            <a:ext cx="1817370" cy="308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8963"/>
            <a:ext cx="12192000" cy="3239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698" y="3863662"/>
            <a:ext cx="11745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Can you take Figure P and perform a translation to become Figure Q?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Can you take Figure P and perform a rotation to become Figure Q?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Can you take Figure P and perform a reflection to become Figure Q?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4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Describe why you can or describe why you cannot transform it. </a:t>
            </a:r>
            <a:endParaRPr lang="en-US" sz="24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3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88" b="91329"/>
          <a:stretch/>
        </p:blipFill>
        <p:spPr>
          <a:xfrm>
            <a:off x="190500" y="220133"/>
            <a:ext cx="7243233" cy="524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39718" r="35059" b="53892"/>
          <a:stretch/>
        </p:blipFill>
        <p:spPr>
          <a:xfrm>
            <a:off x="519780" y="825685"/>
            <a:ext cx="6268646" cy="386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t="46107" r="27837" b="1"/>
          <a:stretch/>
        </p:blipFill>
        <p:spPr>
          <a:xfrm>
            <a:off x="129667" y="1299242"/>
            <a:ext cx="7364897" cy="5558758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flipH="1">
            <a:off x="1493520" y="4754880"/>
            <a:ext cx="2397760" cy="1219200"/>
          </a:xfrm>
          <a:prstGeom prst="rt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3901440" y="3525520"/>
            <a:ext cx="2397760" cy="1219200"/>
          </a:xfrm>
          <a:prstGeom prst="rtTriangle">
            <a:avLst/>
          </a:prstGeom>
          <a:solidFill>
            <a:srgbClr val="00B05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78" y="0"/>
            <a:ext cx="486392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8358" y="220133"/>
            <a:ext cx="402336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Page 59 </a:t>
            </a:r>
          </a:p>
          <a:p>
            <a:pPr algn="ctr"/>
            <a:endParaRPr lang="en-US" sz="3600" dirty="0" smtClean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Segoe Print" charset="0"/>
                <a:ea typeface="Segoe Print" charset="0"/>
                <a:cs typeface="Segoe Print" charset="0"/>
              </a:rPr>
              <a:t>PART ONE: (Choose One)</a:t>
            </a:r>
            <a:endParaRPr lang="en-US" sz="2000" dirty="0">
              <a:solidFill>
                <a:srgbClr val="FFFF0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36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Translation</a:t>
            </a:r>
          </a:p>
          <a:p>
            <a:pPr algn="ctr"/>
            <a:r>
              <a:rPr lang="en-US" sz="36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Rotation</a:t>
            </a:r>
          </a:p>
          <a:p>
            <a:pPr algn="ctr"/>
            <a:r>
              <a:rPr lang="en-US" sz="36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Reflection</a:t>
            </a:r>
          </a:p>
          <a:p>
            <a:pPr algn="ctr"/>
            <a:endParaRPr lang="en-US" sz="36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000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PART </a:t>
            </a:r>
            <a:r>
              <a:rPr lang="en-US" sz="2000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TWO: (Describe it)</a:t>
            </a:r>
            <a:endParaRPr lang="en-US" sz="200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How did it move, turn, etc. and in what direction(s)?</a:t>
            </a:r>
            <a:endParaRPr lang="en-US" sz="36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endParaRPr lang="en-US" sz="3600" dirty="0" smtClean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 </a:t>
            </a:r>
            <a:endParaRPr lang="en-US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7" b="85169"/>
          <a:stretch/>
        </p:blipFill>
        <p:spPr>
          <a:xfrm>
            <a:off x="-116963" y="0"/>
            <a:ext cx="7797209" cy="536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2" t="18675" r="30415" b="18978"/>
          <a:stretch/>
        </p:blipFill>
        <p:spPr>
          <a:xfrm>
            <a:off x="269738" y="639330"/>
            <a:ext cx="7166113" cy="497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1212" y="1121500"/>
            <a:ext cx="4023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60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825" y="0"/>
            <a:ext cx="4437174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3816" y="566721"/>
            <a:ext cx="42524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Can you take Rectangle A and perform a translation to become Rectangle B?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Can you take Rectangle A and perform a </a:t>
            </a:r>
            <a:r>
              <a:rPr lang="en-US" sz="24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rotation </a:t>
            </a:r>
            <a:r>
              <a:rPr lang="en-US" sz="2400" dirty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to become Rectangle B?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Can you take Rectangle A and perform a </a:t>
            </a:r>
            <a:r>
              <a:rPr lang="en-US" sz="24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reflection </a:t>
            </a:r>
            <a:r>
              <a:rPr lang="en-US" sz="2400" dirty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to become Rectangle B?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4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Describe why you can or describe why you cannot transform it. </a:t>
            </a:r>
            <a:endParaRPr lang="en-US" sz="24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8" t="4982" r="6720" b="84697"/>
          <a:stretch/>
        </p:blipFill>
        <p:spPr>
          <a:xfrm>
            <a:off x="637952" y="521033"/>
            <a:ext cx="2716161" cy="373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856" y="5411969"/>
            <a:ext cx="75313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 order for a rigid transformation to take place, the figures must maintain the same _______________ and the same _________________.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5351867" y="5705153"/>
            <a:ext cx="2232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size</a:t>
            </a:r>
            <a:endParaRPr lang="en-US" sz="360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8025" y="6115157"/>
            <a:ext cx="2232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shape</a:t>
            </a:r>
            <a:endParaRPr lang="en-US" sz="36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9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" y="68349"/>
            <a:ext cx="9918700" cy="126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77" b="79564"/>
          <a:stretch/>
        </p:blipFill>
        <p:spPr>
          <a:xfrm>
            <a:off x="666473" y="991679"/>
            <a:ext cx="3955223" cy="8371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56659" y="546652"/>
            <a:ext cx="40233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Page 60 </a:t>
            </a:r>
          </a:p>
          <a:p>
            <a:pPr algn="ctr"/>
            <a:endParaRPr lang="en-US" sz="320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4" t="2481"/>
          <a:stretch/>
        </p:blipFill>
        <p:spPr>
          <a:xfrm>
            <a:off x="1779105" y="1490869"/>
            <a:ext cx="7861851" cy="52834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" b="99356" l="521" r="95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09" y="2254069"/>
            <a:ext cx="1489758" cy="2007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87765">
            <a:off x="2175478" y="2667407"/>
            <a:ext cx="1746504" cy="17465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858768" y="4132601"/>
            <a:ext cx="2542032" cy="1454383"/>
          </a:xfrm>
          <a:prstGeom prst="straightConnector1">
            <a:avLst/>
          </a:prstGeom>
          <a:ln w="41275">
            <a:solidFill>
              <a:srgbClr val="FF0000"/>
            </a:solidFill>
            <a:prstDash val="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400800" y="5212080"/>
            <a:ext cx="585216" cy="365509"/>
          </a:xfrm>
          <a:prstGeom prst="straightConnector1">
            <a:avLst/>
          </a:prstGeom>
          <a:ln w="41275">
            <a:solidFill>
              <a:srgbClr val="00B050"/>
            </a:solidFill>
            <a:prstDash val="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47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12487 0 C 0.18099 0 0.25052 0.04282 0.25052 0.07824 L 0.25052 0.1569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6" y="0"/>
            <a:ext cx="10058400" cy="126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24" b="86791"/>
          <a:stretch/>
        </p:blipFill>
        <p:spPr>
          <a:xfrm>
            <a:off x="577021" y="909612"/>
            <a:ext cx="3507962" cy="705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3063" y="2679762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Page 60</a:t>
            </a:r>
            <a:endParaRPr lang="en-US" sz="5400" dirty="0" smtClean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7" t="537"/>
          <a:stretch/>
        </p:blipFill>
        <p:spPr>
          <a:xfrm>
            <a:off x="4106249" y="631195"/>
            <a:ext cx="8010939" cy="619895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8" name="Group 7"/>
          <p:cNvGrpSpPr/>
          <p:nvPr/>
        </p:nvGrpSpPr>
        <p:grpSpPr>
          <a:xfrm rot="10800000">
            <a:off x="5566770" y="692727"/>
            <a:ext cx="4263656" cy="4259782"/>
            <a:chOff x="5582080" y="728911"/>
            <a:chExt cx="4263656" cy="4259782"/>
          </a:xfrm>
          <a:noFill/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866" b="70881" l="66633" r="80061">
                          <a14:backgroundMark x1="75280" y1="62835" x2="75280" y2="62835"/>
                          <a14:backgroundMark x1="69634" y1="62165" x2="69634" y2="62165"/>
                          <a14:backgroundMark x1="68362" y1="56705" x2="68362" y2="56705"/>
                          <a14:backgroundMark x1="74110" y1="47510" x2="74110" y2="47510"/>
                          <a14:backgroundMark x1="70448" y1="43391" x2="70448" y2="43391"/>
                          <a14:backgroundMark x1="67854" y1="45115" x2="67854" y2="45115"/>
                          <a14:backgroundMark x1="77670" y1="41667" x2="77670" y2="41667"/>
                          <a14:backgroundMark x1="77976" y1="55556" x2="77976" y2="55556"/>
                          <a14:backgroundMark x1="72584" y1="59100" x2="72584" y2="59100"/>
                          <a14:backgroundMark x1="72177" y1="51628" x2="72177" y2="51628"/>
                          <a14:backgroundMark x1="68464" y1="49234" x2="68464" y2="49234"/>
                          <a14:backgroundMark x1="71567" y1="55556" x2="71567" y2="55556"/>
                          <a14:backgroundMark x1="69481" y1="41379" x2="69481" y2="41379"/>
                          <a14:backgroundMark x1="75127" y1="48851" x2="75127" y2="48851"/>
                          <a14:backgroundMark x1="76704" y1="42529" x2="76704" y2="42529"/>
                          <a14:backgroundMark x1="72838" y1="61686" x2="72838" y2="61686"/>
                          <a14:backgroundMark x1="67599" y1="42050" x2="67599" y2="42050"/>
                          <a14:backgroundMark x1="70346" y1="63027" x2="70346" y2="63027"/>
                          <a14:backgroundMark x1="71007" y1="43103" x2="71007" y2="43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41" t="35041" r="19949" b="29473"/>
            <a:stretch/>
          </p:blipFill>
          <p:spPr>
            <a:xfrm>
              <a:off x="7602278" y="2764464"/>
              <a:ext cx="1796903" cy="2211573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5582080" y="728911"/>
              <a:ext cx="4263656" cy="4259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06324" y="730934"/>
            <a:ext cx="4263656" cy="4259782"/>
            <a:chOff x="5582080" y="728911"/>
            <a:chExt cx="4263656" cy="4259782"/>
          </a:xfrm>
          <a:noFill/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866" b="70881" l="66633" r="80061">
                          <a14:backgroundMark x1="75280" y1="62835" x2="75280" y2="62835"/>
                          <a14:backgroundMark x1="69634" y1="62165" x2="69634" y2="62165"/>
                          <a14:backgroundMark x1="68362" y1="56705" x2="68362" y2="56705"/>
                          <a14:backgroundMark x1="74110" y1="47510" x2="74110" y2="47510"/>
                          <a14:backgroundMark x1="70448" y1="43391" x2="70448" y2="43391"/>
                          <a14:backgroundMark x1="67854" y1="45115" x2="67854" y2="45115"/>
                          <a14:backgroundMark x1="77670" y1="41667" x2="77670" y2="41667"/>
                          <a14:backgroundMark x1="77976" y1="55556" x2="77976" y2="55556"/>
                          <a14:backgroundMark x1="72584" y1="59100" x2="72584" y2="59100"/>
                          <a14:backgroundMark x1="72177" y1="51628" x2="72177" y2="51628"/>
                          <a14:backgroundMark x1="68464" y1="49234" x2="68464" y2="49234"/>
                          <a14:backgroundMark x1="71567" y1="55556" x2="71567" y2="55556"/>
                          <a14:backgroundMark x1="69481" y1="41379" x2="69481" y2="41379"/>
                          <a14:backgroundMark x1="75127" y1="48851" x2="75127" y2="48851"/>
                          <a14:backgroundMark x1="76704" y1="42529" x2="76704" y2="42529"/>
                          <a14:backgroundMark x1="72838" y1="61686" x2="72838" y2="61686"/>
                          <a14:backgroundMark x1="67599" y1="42050" x2="67599" y2="42050"/>
                          <a14:backgroundMark x1="70346" y1="63027" x2="70346" y2="63027"/>
                          <a14:backgroundMark x1="71007" y1="43103" x2="71007" y2="43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41" t="35041" r="19949" b="29473"/>
            <a:stretch/>
          </p:blipFill>
          <p:spPr>
            <a:xfrm>
              <a:off x="7602278" y="2764464"/>
              <a:ext cx="1796903" cy="2211573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582080" y="728911"/>
              <a:ext cx="4263656" cy="4259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222" r="90000"/>
                    </a14:imgEffect>
                  </a14:imgLayer>
                </a14:imgProps>
              </a:ext>
            </a:extLst>
          </a:blip>
          <a:srcRect l="17852" r="18617" b="9881"/>
          <a:stretch/>
        </p:blipFill>
        <p:spPr>
          <a:xfrm>
            <a:off x="5139250" y="415960"/>
            <a:ext cx="5118695" cy="5001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0495">
            <a:off x="5979382" y="2674899"/>
            <a:ext cx="1746504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7" y="1334125"/>
            <a:ext cx="3472383" cy="3519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20" y="1335024"/>
            <a:ext cx="8267700" cy="3518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5734395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Due by 3:00pm Monday 9.21.20</a:t>
            </a:r>
            <a:endParaRPr lang="en-US" sz="48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45984"/>
            <a:ext cx="119020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Asynchronous Assignment:</a:t>
            </a:r>
            <a:endParaRPr lang="en-US" sz="66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647" y="5076253"/>
            <a:ext cx="82630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This assignment is hyperlinked </a:t>
            </a:r>
            <a:r>
              <a:rPr lang="en-US" sz="2600" b="1" smtClean="0">
                <a:solidFill>
                  <a:srgbClr val="FF0000"/>
                </a:solidFill>
              </a:rPr>
              <a:t>on www.mathpearson.com</a:t>
            </a:r>
            <a:endParaRPr lang="en-US" sz="2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3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77236" y="2777238"/>
            <a:ext cx="4437529" cy="13141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  <a:latin typeface="Salesforce Sans" charset="0"/>
              </a:rPr>
              <a:t>After completing this unit, you’ll be able to:</a:t>
            </a:r>
          </a:p>
          <a:p>
            <a:pPr>
              <a:buFont typeface="Arial" charset="0"/>
              <a:buChar char="•"/>
            </a:pPr>
            <a:r>
              <a:rPr lang="en-US" sz="1588" dirty="0">
                <a:solidFill>
                  <a:schemeClr val="bg1"/>
                </a:solidFill>
                <a:latin typeface="Salesforce Sans" charset="0"/>
              </a:rPr>
              <a:t>Navigate around the system.</a:t>
            </a:r>
          </a:p>
          <a:p>
            <a:pPr>
              <a:buFont typeface="Arial" charset="0"/>
              <a:buChar char="•"/>
            </a:pPr>
            <a:r>
              <a:rPr lang="en-US" sz="1588" dirty="0">
                <a:solidFill>
                  <a:schemeClr val="bg1"/>
                </a:solidFill>
                <a:latin typeface="Salesforce Sans" charset="0"/>
              </a:rPr>
              <a:t>View your daily tasks, leads, and referrals on your home page.</a:t>
            </a:r>
          </a:p>
          <a:p>
            <a:pPr>
              <a:buFont typeface="Arial" charset="0"/>
              <a:buChar char="•"/>
            </a:pPr>
            <a:r>
              <a:rPr lang="en-US" sz="1588" dirty="0">
                <a:solidFill>
                  <a:schemeClr val="bg1"/>
                </a:solidFill>
                <a:latin typeface="Salesforce Sans" charset="0"/>
              </a:rPr>
              <a:t>Display details about a client or customer.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585" r="42" b="20500"/>
          <a:stretch/>
        </p:blipFill>
        <p:spPr>
          <a:xfrm>
            <a:off x="0" y="1239754"/>
            <a:ext cx="12192000" cy="561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822" y="109471"/>
            <a:ext cx="11469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At this time, please prepare to go to </a:t>
            </a:r>
            <a:r>
              <a:rPr lang="en-US" sz="2800" dirty="0" smtClean="0">
                <a:solidFill>
                  <a:schemeClr val="bg1"/>
                </a:solidFill>
              </a:rPr>
              <a:t>take out your Unit 1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</a:t>
            </a:r>
            <a:r>
              <a:rPr lang="en-US" sz="2800" dirty="0" smtClean="0">
                <a:solidFill>
                  <a:schemeClr val="bg1"/>
                </a:solidFill>
              </a:rPr>
              <a:t>llustrative Mathematics Workbook, Copy Paper, </a:t>
            </a:r>
            <a:r>
              <a:rPr lang="en-US" sz="2800" dirty="0">
                <a:solidFill>
                  <a:schemeClr val="bg1"/>
                </a:solidFill>
              </a:rPr>
              <a:t>and wait for instructions.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" r="3629"/>
          <a:stretch/>
        </p:blipFill>
        <p:spPr>
          <a:xfrm rot="5400000">
            <a:off x="3596820" y="2254288"/>
            <a:ext cx="4959799" cy="38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3910" cy="67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39" y="969065"/>
            <a:ext cx="8856921" cy="2786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5072"/>
            <a:ext cx="12192000" cy="537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075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5090" y="145673"/>
            <a:ext cx="7078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9.17.20-9.18.20</a:t>
            </a:r>
            <a:endParaRPr lang="en-US" sz="5400" dirty="0" smtClean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40" y="4175930"/>
            <a:ext cx="4907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Angle 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dirty="0" smtClean="0"/>
              <a:t> corresponds to Angle </a:t>
            </a:r>
            <a:r>
              <a:rPr lang="en-US" sz="2400" dirty="0" smtClean="0">
                <a:solidFill>
                  <a:srgbClr val="FF0000"/>
                </a:solidFill>
              </a:rPr>
              <a:t>____</a:t>
            </a:r>
          </a:p>
          <a:p>
            <a:endParaRPr lang="en-US" sz="2400" dirty="0"/>
          </a:p>
          <a:p>
            <a:r>
              <a:rPr lang="en-US" sz="2400" dirty="0" smtClean="0"/>
              <a:t>Angle </a:t>
            </a: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dirty="0" smtClean="0"/>
              <a:t> corresponds to Angle </a:t>
            </a:r>
            <a:r>
              <a:rPr lang="en-US" sz="2400" dirty="0" smtClean="0">
                <a:solidFill>
                  <a:srgbClr val="FF0000"/>
                </a:solidFill>
              </a:rPr>
              <a:t>____</a:t>
            </a:r>
          </a:p>
          <a:p>
            <a:endParaRPr lang="en-US" sz="2400" dirty="0"/>
          </a:p>
          <a:p>
            <a:r>
              <a:rPr lang="en-US" sz="2400" dirty="0" smtClean="0"/>
              <a:t>Angle </a:t>
            </a:r>
            <a:r>
              <a:rPr lang="en-US" sz="2400" b="1" dirty="0" smtClean="0">
                <a:solidFill>
                  <a:srgbClr val="FF0000"/>
                </a:solidFill>
              </a:rPr>
              <a:t>C</a:t>
            </a:r>
            <a:r>
              <a:rPr lang="en-US" sz="2400" dirty="0" smtClean="0"/>
              <a:t> corresponds to Angle </a:t>
            </a:r>
            <a:r>
              <a:rPr lang="en-US" sz="2400" dirty="0" smtClean="0">
                <a:solidFill>
                  <a:srgbClr val="FF0000"/>
                </a:solidFill>
              </a:rPr>
              <a:t>____</a:t>
            </a:r>
          </a:p>
          <a:p>
            <a:endParaRPr lang="en-US" sz="2400" dirty="0"/>
          </a:p>
          <a:p>
            <a:r>
              <a:rPr lang="en-US" sz="2400" dirty="0" smtClean="0"/>
              <a:t>Angle </a:t>
            </a:r>
            <a:r>
              <a:rPr lang="en-US" sz="2400" b="1" dirty="0" smtClean="0">
                <a:solidFill>
                  <a:srgbClr val="FF0000"/>
                </a:solidFill>
              </a:rPr>
              <a:t>D</a:t>
            </a:r>
            <a:r>
              <a:rPr lang="en-US" sz="2400" dirty="0" smtClean="0"/>
              <a:t> corresponds to Angle </a:t>
            </a:r>
            <a:r>
              <a:rPr lang="en-US" sz="2400" dirty="0" smtClean="0">
                <a:solidFill>
                  <a:srgbClr val="FF0000"/>
                </a:solidFill>
              </a:rPr>
              <a:t>____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8240" y="4175930"/>
            <a:ext cx="10129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Line Segment </a:t>
            </a:r>
            <a:r>
              <a:rPr lang="en-US" sz="2400" b="1" dirty="0" smtClean="0">
                <a:solidFill>
                  <a:srgbClr val="00B0F0"/>
                </a:solidFill>
              </a:rPr>
              <a:t>EF</a:t>
            </a:r>
            <a:r>
              <a:rPr lang="en-US" sz="2400" dirty="0" smtClean="0"/>
              <a:t> corresponds to Line Segment </a:t>
            </a:r>
            <a:r>
              <a:rPr lang="en-US" sz="2400" dirty="0" smtClean="0">
                <a:solidFill>
                  <a:srgbClr val="00B0F0"/>
                </a:solidFill>
              </a:rPr>
              <a:t>_____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/>
              <a:t>Line Segment </a:t>
            </a:r>
            <a:r>
              <a:rPr lang="en-US" sz="2400" b="1" dirty="0" smtClean="0">
                <a:solidFill>
                  <a:srgbClr val="00B0F0"/>
                </a:solidFill>
              </a:rPr>
              <a:t>FG</a:t>
            </a:r>
            <a:r>
              <a:rPr lang="en-US" sz="2400" dirty="0" smtClean="0"/>
              <a:t> </a:t>
            </a:r>
            <a:r>
              <a:rPr lang="en-US" sz="2400" dirty="0"/>
              <a:t>corresponds to Line Segment </a:t>
            </a:r>
            <a:r>
              <a:rPr lang="en-US" sz="2400" dirty="0">
                <a:solidFill>
                  <a:srgbClr val="00B0F0"/>
                </a:solidFill>
              </a:rPr>
              <a:t>_____</a:t>
            </a:r>
          </a:p>
          <a:p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/>
              <a:t>Line Segment </a:t>
            </a:r>
            <a:r>
              <a:rPr lang="en-US" sz="2400" b="1" dirty="0" smtClean="0">
                <a:solidFill>
                  <a:srgbClr val="00B0F0"/>
                </a:solidFill>
              </a:rPr>
              <a:t>GH</a:t>
            </a:r>
            <a:r>
              <a:rPr lang="en-US" sz="2400" dirty="0" smtClean="0"/>
              <a:t> </a:t>
            </a:r>
            <a:r>
              <a:rPr lang="en-US" sz="2400" dirty="0"/>
              <a:t>corresponds to Line Segment </a:t>
            </a:r>
            <a:r>
              <a:rPr lang="en-US" sz="2400" dirty="0">
                <a:solidFill>
                  <a:srgbClr val="00B0F0"/>
                </a:solidFill>
              </a:rPr>
              <a:t>_____</a:t>
            </a:r>
          </a:p>
          <a:p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/>
              <a:t>Line Segment </a:t>
            </a:r>
            <a:r>
              <a:rPr lang="en-US" sz="2400" b="1" dirty="0" smtClean="0">
                <a:solidFill>
                  <a:srgbClr val="00B0F0"/>
                </a:solidFill>
              </a:rPr>
              <a:t>EH</a:t>
            </a:r>
            <a:r>
              <a:rPr lang="en-US" sz="2400" dirty="0" smtClean="0"/>
              <a:t> </a:t>
            </a:r>
            <a:r>
              <a:rPr lang="en-US" sz="2400" dirty="0"/>
              <a:t>corresponds to Line Segment </a:t>
            </a:r>
            <a:r>
              <a:rPr lang="en-US" sz="2400" dirty="0" smtClean="0">
                <a:solidFill>
                  <a:srgbClr val="00B0F0"/>
                </a:solidFill>
              </a:rPr>
              <a:t>_____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42664"/>
            <a:ext cx="12192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What Rigid Transformation </a:t>
            </a:r>
            <a:r>
              <a:rPr lang="en-US" sz="1700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(Rotation, Reflection, or Translation) </a:t>
            </a:r>
            <a:r>
              <a:rPr lang="en-US" sz="17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will take Figure </a:t>
            </a:r>
            <a:r>
              <a:rPr lang="en-US" sz="17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ADCB </a:t>
            </a:r>
            <a:r>
              <a:rPr lang="en-US" sz="17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to Figure </a:t>
            </a:r>
            <a:r>
              <a:rPr lang="en-US" sz="17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EH</a:t>
            </a:r>
            <a:r>
              <a:rPr lang="en-US" sz="1700" dirty="0" smtClean="0">
                <a:solidFill>
                  <a:srgbClr val="FF0000"/>
                </a:solidFill>
                <a:latin typeface="Chalkboard" charset="0"/>
                <a:ea typeface="Chalkboard" charset="0"/>
                <a:cs typeface="Chalkboard" charset="0"/>
              </a:rPr>
              <a:t>G</a:t>
            </a:r>
            <a:r>
              <a:rPr lang="en-US" sz="17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F</a:t>
            </a:r>
            <a:r>
              <a:rPr lang="en-US" sz="17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?</a:t>
            </a:r>
            <a:endParaRPr lang="en-US" sz="17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7" y="-170633"/>
            <a:ext cx="4170326" cy="139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1" b="24058"/>
          <a:stretch/>
        </p:blipFill>
        <p:spPr>
          <a:xfrm>
            <a:off x="0" y="0"/>
            <a:ext cx="9737371" cy="6291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44609" y="89452"/>
            <a:ext cx="2898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53</a:t>
            </a:r>
            <a:endParaRPr lang="en-US" sz="480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032" y="2410979"/>
            <a:ext cx="3349301" cy="3470506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1451113" y="5177361"/>
            <a:ext cx="2570554" cy="1584548"/>
            <a:chOff x="1451113" y="5177361"/>
            <a:chExt cx="2570554" cy="15845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113" y="5177361"/>
              <a:ext cx="2239699" cy="1584548"/>
            </a:xfrm>
            <a:prstGeom prst="rect">
              <a:avLst/>
            </a:prstGeom>
            <a:ln w="44450">
              <a:solidFill>
                <a:schemeClr val="tx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3700751" y="5528733"/>
              <a:ext cx="320916" cy="44090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>
            <a:off x="8441266" y="3666067"/>
            <a:ext cx="30829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55" y="2493123"/>
            <a:ext cx="351543" cy="534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978" y="2495991"/>
            <a:ext cx="305581" cy="5340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834" y="2496267"/>
            <a:ext cx="333513" cy="534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545" y="2493095"/>
            <a:ext cx="325375" cy="534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65" y="2496270"/>
            <a:ext cx="333513" cy="5340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76" y="2493098"/>
            <a:ext cx="325375" cy="5340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60" y="2493095"/>
            <a:ext cx="333513" cy="534092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08" y="2496273"/>
            <a:ext cx="274320" cy="5340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10327" y="1464947"/>
            <a:ext cx="875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Rulers do not always use the </a:t>
            </a:r>
            <a:r>
              <a:rPr lang="en-US" sz="280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same increments.</a:t>
            </a:r>
            <a:endParaRPr lang="en-US" sz="280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2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" y="1608"/>
            <a:ext cx="12139357" cy="6253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7294" y="0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54 </a:t>
            </a:r>
            <a:endParaRPr lang="en-US" sz="3600" dirty="0" smtClean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 </a:t>
            </a:r>
            <a:endParaRPr lang="en-US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" y="2026764"/>
            <a:ext cx="39592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Print" charset="0"/>
                <a:ea typeface="Segoe Print" charset="0"/>
                <a:cs typeface="Segoe Print" charset="0"/>
              </a:rPr>
              <a:t>In order to translate from Point P to Point Q, what movement(s) must be made?</a:t>
            </a:r>
          </a:p>
          <a:p>
            <a:endParaRPr lang="en-US" sz="2000" dirty="0"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20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Describe the movement(s) in terms of both direction and distance.</a:t>
            </a:r>
          </a:p>
          <a:p>
            <a:endParaRPr lang="en-US" sz="20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The rest of Figure A will follow this movement.  Sketch the image of Figure A related to Point Q.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4" b="97799" l="4130" r="88696">
                        <a14:backgroundMark x1="55652" y1="50000" x2="5565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0" y="2034726"/>
            <a:ext cx="2672292" cy="3694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09269" y="1160439"/>
            <a:ext cx="1821273" cy="1267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48331"/>
            <a:ext cx="12280739" cy="82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07" y="6290843"/>
            <a:ext cx="11978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In order to translate from Point P to Point Q, we </a:t>
            </a:r>
            <a:r>
              <a:rPr lang="en-US" sz="200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must translate 5 units to the right.</a:t>
            </a:r>
            <a:endParaRPr lang="en-US" sz="2000" dirty="0" smtClean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8" t="32122" r="34884" b="57587"/>
          <a:stretch/>
        </p:blipFill>
        <p:spPr>
          <a:xfrm>
            <a:off x="5809320" y="2350299"/>
            <a:ext cx="3058232" cy="6273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09" b="73039"/>
          <a:stretch/>
        </p:blipFill>
        <p:spPr>
          <a:xfrm>
            <a:off x="6218282" y="2470540"/>
            <a:ext cx="361320" cy="357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-1940" r="70159" b="72151"/>
          <a:stretch/>
        </p:blipFill>
        <p:spPr>
          <a:xfrm>
            <a:off x="6787067" y="2440022"/>
            <a:ext cx="426424" cy="409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5" t="-555" r="52238" b="72958"/>
          <a:stretch/>
        </p:blipFill>
        <p:spPr>
          <a:xfrm>
            <a:off x="7403937" y="2455728"/>
            <a:ext cx="410829" cy="3838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0" t="-1605" r="34515" b="72570"/>
          <a:stretch/>
        </p:blipFill>
        <p:spPr>
          <a:xfrm>
            <a:off x="7993628" y="2450655"/>
            <a:ext cx="457934" cy="403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7" r="17080" b="71875"/>
          <a:stretch/>
        </p:blipFill>
        <p:spPr>
          <a:xfrm>
            <a:off x="8607428" y="2468930"/>
            <a:ext cx="428554" cy="3912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8511" y="2383748"/>
            <a:ext cx="551341" cy="55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2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517 -0.0004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71058" y="820793"/>
            <a:ext cx="492094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Page 55 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marL="571500" indent="-571500">
              <a:buFont typeface="Courier New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Identify Point R as the center of rotation.</a:t>
            </a:r>
          </a:p>
          <a:p>
            <a:pPr marL="571500" indent="-571500">
              <a:buFont typeface="Courier New" charset="0"/>
              <a:buChar char="o"/>
            </a:pPr>
            <a:endParaRPr lang="en-US" sz="24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marL="571500" indent="-571500">
              <a:buFont typeface="Courier New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What do the red and green lines shown allow you to see?</a:t>
            </a:r>
          </a:p>
          <a:p>
            <a:pPr marL="571500" indent="-571500">
              <a:buFont typeface="Courier New" charset="0"/>
              <a:buChar char="o"/>
            </a:pPr>
            <a:endParaRPr lang="en-US" sz="24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marL="571500" indent="-571500">
              <a:buFont typeface="Courier New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Trace Triangle B, then using your copy paper, rotate the figure 90 degrees clockwise.</a:t>
            </a:r>
          </a:p>
          <a:p>
            <a:pPr algn="ctr"/>
            <a:endParaRPr lang="en-US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809"/>
            <a:ext cx="7271058" cy="60991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" b="85472"/>
          <a:stretch/>
        </p:blipFill>
        <p:spPr>
          <a:xfrm>
            <a:off x="0" y="-9427"/>
            <a:ext cx="12203333" cy="93325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708660" y="3051810"/>
            <a:ext cx="6023610" cy="34861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8660" y="1871831"/>
            <a:ext cx="2436168" cy="4152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45" b="95169" l="8671" r="39303">
                        <a14:foregroundMark x1="26107" y1="82865" x2="26107" y2="82865"/>
                        <a14:foregroundMark x1="36098" y1="93315" x2="36098" y2="93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" t="23964" r="60548" b="7746"/>
          <a:stretch/>
        </p:blipFill>
        <p:spPr>
          <a:xfrm rot="5400000">
            <a:off x="2633749" y="2236734"/>
            <a:ext cx="2312332" cy="4165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222" r="90000"/>
                    </a14:imgEffect>
                  </a14:imgLayer>
                </a14:imgProps>
              </a:ext>
            </a:extLst>
          </a:blip>
          <a:srcRect l="17852" r="18617" b="9881"/>
          <a:stretch/>
        </p:blipFill>
        <p:spPr>
          <a:xfrm>
            <a:off x="-589532" y="1645569"/>
            <a:ext cx="5118695" cy="5001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844">
            <a:off x="2378444" y="5524763"/>
            <a:ext cx="1807240" cy="12578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6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r="65517" b="93767"/>
          <a:stretch/>
        </p:blipFill>
        <p:spPr>
          <a:xfrm>
            <a:off x="77274" y="53716"/>
            <a:ext cx="4675031" cy="5129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034" r="-91" b="2373"/>
          <a:stretch/>
        </p:blipFill>
        <p:spPr>
          <a:xfrm>
            <a:off x="-12881" y="1828801"/>
            <a:ext cx="12047221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7307" y="-59412"/>
            <a:ext cx="40233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55 </a:t>
            </a:r>
          </a:p>
          <a:p>
            <a:pPr algn="ctr"/>
            <a:endParaRPr lang="en-US" sz="28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24700" y="5535930"/>
            <a:ext cx="179070" cy="179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17080" y="2773680"/>
            <a:ext cx="179070" cy="179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31630" y="5528310"/>
            <a:ext cx="179070" cy="179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25890" y="2773680"/>
            <a:ext cx="179070" cy="179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94620" y="3596640"/>
            <a:ext cx="179070" cy="179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08317"/>
            <a:ext cx="12245341" cy="7496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" y="62026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Note: Not all of the points lie on the grid lines of the coordinate plane.  </a:t>
            </a:r>
          </a:p>
          <a:p>
            <a:pPr algn="ctr"/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Each point should be an equal distance from the line of reflection.</a:t>
            </a:r>
            <a:endParaRPr lang="en-US" dirty="0">
              <a:solidFill>
                <a:srgbClr val="00B0F0"/>
              </a:solidFill>
              <a:latin typeface="Edwardian Script ITC" charset="0"/>
              <a:ea typeface="Edwardian Script ITC" charset="0"/>
              <a:cs typeface="Edwardian Script ITC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744" b="80845" l="57879" r="87588">
                        <a14:backgroundMark x1="74692" y1="48718" x2="74692" y2="48718"/>
                        <a14:backgroundMark x1="80194" y1="52338" x2="80194" y2="52338"/>
                        <a14:backgroundMark x1="81514" y1="52187" x2="81514" y2="52187"/>
                        <a14:backgroundMark x1="81646" y1="54148" x2="81646" y2="54148"/>
                        <a14:backgroundMark x1="84683" y1="52564" x2="84683" y2="52564"/>
                        <a14:backgroundMark x1="84903" y1="54374" x2="84903" y2="54374"/>
                        <a14:backgroundMark x1="74516" y1="73756" x2="74516" y2="73756"/>
                        <a14:backgroundMark x1="74780" y1="79412" x2="74780" y2="79412"/>
                        <a14:backgroundMark x1="75000" y1="49925" x2="75000" y2="49925"/>
                        <a14:backgroundMark x1="80282" y1="53544" x2="80282" y2="53544"/>
                        <a14:backgroundMark x1="75264" y1="47964" x2="75264" y2="47964"/>
                        <a14:backgroundMark x1="74384" y1="48115" x2="74384" y2="48115"/>
                        <a14:backgroundMark x1="82042" y1="53771" x2="82042" y2="53771"/>
                        <a14:backgroundMark x1="82042" y1="53017" x2="82042" y2="53017"/>
                        <a14:backgroundMark x1="84287" y1="51207" x2="84287" y2="51207"/>
                        <a14:backgroundMark x1="72931" y1="41629" x2="72931" y2="41629"/>
                        <a14:backgroundMark x1="83979" y1="53922" x2="83979" y2="53922"/>
                        <a14:backgroundMark x1="78037" y1="43967" x2="78037" y2="43967"/>
                        <a14:backgroundMark x1="81998" y1="66742" x2="81998" y2="66742"/>
                        <a14:backgroundMark x1="74648" y1="79940" x2="74648" y2="79940"/>
                        <a14:backgroundMark x1="82218" y1="64329" x2="82218" y2="64329"/>
                        <a14:backgroundMark x1="82174" y1="65913" x2="82174" y2="65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27" t="39865" r="12891" b="17806"/>
          <a:stretch/>
        </p:blipFill>
        <p:spPr>
          <a:xfrm flipH="1">
            <a:off x="2191401" y="2801638"/>
            <a:ext cx="3462424" cy="2973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32138" y="5539042"/>
            <a:ext cx="179070" cy="1790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24518" y="2776792"/>
            <a:ext cx="179070" cy="1790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14788" y="5531422"/>
            <a:ext cx="179070" cy="179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82539" y="2776792"/>
            <a:ext cx="179070" cy="1790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91401" y="3599752"/>
            <a:ext cx="179070" cy="1790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4988" y="726342"/>
            <a:ext cx="1135342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Modified Directions: </a:t>
            </a:r>
            <a:r>
              <a:rPr lang="en-US" sz="2000" dirty="0" smtClean="0">
                <a:latin typeface="Segoe Print" charset="0"/>
                <a:ea typeface="Segoe Print" charset="0"/>
                <a:cs typeface="Segoe Print" charset="0"/>
              </a:rPr>
              <a:t>Our focus today is not going to be measuring lengths and angles.</a:t>
            </a:r>
          </a:p>
          <a:p>
            <a:endParaRPr lang="en-US" sz="1100" dirty="0"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2000" dirty="0" smtClean="0">
                <a:latin typeface="Segoe Print" charset="0"/>
                <a:ea typeface="Segoe Print" charset="0"/>
                <a:cs typeface="Segoe Print" charset="0"/>
              </a:rPr>
              <a:t>We are going to perform our reflection and label the points A, B, C, D, and E and their corresponding parts in the reflection A’, B’, C’, D’, and E’.</a:t>
            </a:r>
            <a:endParaRPr lang="en-US" sz="2000" dirty="0"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94354" y="2421228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A</a:t>
            </a:r>
            <a:endParaRPr lang="en-US" sz="2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5085" y="5638802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charset="0"/>
                <a:ea typeface="Segoe Print" charset="0"/>
                <a:cs typeface="Segoe Print" charset="0"/>
              </a:rPr>
              <a:t>E</a:t>
            </a:r>
            <a:endParaRPr lang="en-US" sz="2400" dirty="0"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24038" y="2431959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Segoe Print" charset="0"/>
                <a:ea typeface="Segoe Print" charset="0"/>
                <a:cs typeface="Segoe Print" charset="0"/>
              </a:rPr>
              <a:t>B</a:t>
            </a:r>
            <a:endParaRPr lang="en-US" sz="2400" dirty="0">
              <a:solidFill>
                <a:schemeClr val="accent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37686" y="3333481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charset="0"/>
                <a:ea typeface="Segoe Print" charset="0"/>
                <a:cs typeface="Segoe Print" charset="0"/>
              </a:rPr>
              <a:t>C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78588" y="5638803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92D050"/>
                </a:solidFill>
                <a:latin typeface="Segoe Print" charset="0"/>
                <a:ea typeface="Segoe Print" charset="0"/>
                <a:cs typeface="Segoe Print" charset="0"/>
              </a:rPr>
              <a:t>D</a:t>
            </a:r>
            <a:endParaRPr lang="en-US" sz="2400" dirty="0">
              <a:solidFill>
                <a:srgbClr val="92D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5523" y="2457717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A’</a:t>
            </a:r>
            <a:endParaRPr lang="en-US" sz="2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6254" y="5675291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charset="0"/>
                <a:ea typeface="Segoe Print" charset="0"/>
                <a:cs typeface="Segoe Print" charset="0"/>
              </a:rPr>
              <a:t>E’</a:t>
            </a:r>
            <a:endParaRPr lang="en-US" sz="2400" dirty="0"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81693" y="2468448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Segoe Print" charset="0"/>
                <a:ea typeface="Segoe Print" charset="0"/>
                <a:cs typeface="Segoe Print" charset="0"/>
              </a:rPr>
              <a:t>B’</a:t>
            </a:r>
            <a:endParaRPr lang="en-US" sz="2400" dirty="0">
              <a:solidFill>
                <a:schemeClr val="accent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16532" y="3369970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charset="0"/>
                <a:ea typeface="Segoe Print" charset="0"/>
                <a:cs typeface="Segoe Print" charset="0"/>
              </a:rPr>
              <a:t>C’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62753" y="5675292"/>
            <a:ext cx="58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Segoe Print" charset="0"/>
                <a:ea typeface="Segoe Print" charset="0"/>
                <a:cs typeface="Segoe Print" charset="0"/>
              </a:rPr>
              <a:t>D’</a:t>
            </a:r>
            <a:endParaRPr lang="en-US" sz="2400" dirty="0">
              <a:solidFill>
                <a:srgbClr val="92D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7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2" y="0"/>
            <a:ext cx="8783968" cy="6089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5220" y="34290"/>
            <a:ext cx="402336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56</a:t>
            </a:r>
          </a:p>
          <a:p>
            <a:pPr algn="ctr"/>
            <a:r>
              <a:rPr lang="en-US" sz="40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 </a:t>
            </a:r>
            <a:endParaRPr lang="en-US" sz="40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" y="6032631"/>
            <a:ext cx="7895590" cy="557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34972" r="41393" b="54923"/>
          <a:stretch/>
        </p:blipFill>
        <p:spPr>
          <a:xfrm>
            <a:off x="1794510" y="5040630"/>
            <a:ext cx="2183130" cy="308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/>
          <a:stretch/>
        </p:blipFill>
        <p:spPr>
          <a:xfrm rot="5400000">
            <a:off x="8494019" y="1731269"/>
            <a:ext cx="4286250" cy="3109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88" y="5429249"/>
            <a:ext cx="3109712" cy="14356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01150" y="5440680"/>
            <a:ext cx="3025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Rigid Transformations: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Any of the three moves above. Do Not Change the size or the shape of the original figure.</a:t>
            </a:r>
            <a:endParaRPr lang="en-US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792" y="5316281"/>
            <a:ext cx="859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</a:rPr>
              <a:t>Rigid transformation can involve more than one step to map one shape to another.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ight Triangle 4"/>
          <p:cNvSpPr/>
          <p:nvPr/>
        </p:nvSpPr>
        <p:spPr>
          <a:xfrm flipV="1">
            <a:off x="4710223" y="2549817"/>
            <a:ext cx="1892595" cy="1416126"/>
          </a:xfrm>
          <a:prstGeom prst="rtTriangle">
            <a:avLst/>
          </a:prstGeom>
          <a:solidFill>
            <a:srgbClr val="00B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rot="5400000" flipV="1">
            <a:off x="4948458" y="895457"/>
            <a:ext cx="1892595" cy="1416126"/>
          </a:xfrm>
          <a:prstGeom prst="rtTriangle">
            <a:avLst/>
          </a:prstGeom>
          <a:solidFill>
            <a:srgbClr val="00B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61815" y="5645534"/>
            <a:ext cx="450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halkboard" charset="0"/>
                <a:ea typeface="Chalkboard" charset="0"/>
                <a:cs typeface="Chalkboard" charset="0"/>
              </a:rPr>
              <a:t>Triangle ABC is the same size and shape as Triangle CFG.</a:t>
            </a:r>
            <a:endParaRPr lang="en-US" dirty="0">
              <a:solidFill>
                <a:srgbClr val="00B05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886" y="6436452"/>
            <a:ext cx="837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halkboard" charset="0"/>
                <a:ea typeface="Chalkboard" charset="0"/>
                <a:cs typeface="Chalkboard" charset="0"/>
              </a:rPr>
              <a:t>Triangle ABC would require rotation and translation to map to Triangle CFG.</a:t>
            </a:r>
            <a:endParaRPr lang="en-US" dirty="0">
              <a:solidFill>
                <a:srgbClr val="00B05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" y="1132368"/>
            <a:ext cx="2628598" cy="3794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961" y="1154974"/>
            <a:ext cx="23086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Chalkboard" charset="0"/>
                <a:ea typeface="Chalkboard" charset="0"/>
                <a:cs typeface="Chalkboard" charset="0"/>
              </a:rPr>
              <a:t>For Example:</a:t>
            </a:r>
          </a:p>
          <a:p>
            <a:pPr algn="ctr"/>
            <a:endParaRPr lang="en-US" dirty="0">
              <a:solidFill>
                <a:srgbClr val="00B050"/>
              </a:solidFill>
              <a:latin typeface="Chalkboard" charset="0"/>
              <a:ea typeface="Chalkboard" charset="0"/>
              <a:cs typeface="Chalkboard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If Triangle ABC were rotated 90°clockwise using Point C as the center of rotation, the next step would be to __________ Triangle ABC __ units _____ and __ units _____ to map to Triangle CFG.</a:t>
            </a:r>
          </a:p>
          <a:p>
            <a:pPr algn="ctr"/>
            <a:endParaRPr lang="en-US" dirty="0">
              <a:solidFill>
                <a:schemeClr val="bg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8" grpId="0"/>
      <p:bldP spid="14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4652</TotalTime>
  <Words>702</Words>
  <Application>Microsoft Macintosh PowerPoint</Application>
  <PresentationFormat>Widescreen</PresentationFormat>
  <Paragraphs>108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Calibri Light</vt:lpstr>
      <vt:lpstr>Chalkboard</vt:lpstr>
      <vt:lpstr>Courier New</vt:lpstr>
      <vt:lpstr>Edwardian Script ITC</vt:lpstr>
      <vt:lpstr>Mangal</vt:lpstr>
      <vt:lpstr>Salesforce Sans</vt:lpstr>
      <vt:lpstr>Segoe Print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75</cp:revision>
  <dcterms:created xsi:type="dcterms:W3CDTF">2018-09-05T21:21:25Z</dcterms:created>
  <dcterms:modified xsi:type="dcterms:W3CDTF">2020-09-15T16:53:26Z</dcterms:modified>
</cp:coreProperties>
</file>